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3" r:id="rId2"/>
    <p:sldMasterId id="2147483747" r:id="rId3"/>
    <p:sldMasterId id="2147483769" r:id="rId4"/>
  </p:sldMasterIdLst>
  <p:notesMasterIdLst>
    <p:notesMasterId r:id="rId41"/>
  </p:notesMasterIdLst>
  <p:sldIdLst>
    <p:sldId id="256" r:id="rId5"/>
    <p:sldId id="347" r:id="rId6"/>
    <p:sldId id="348" r:id="rId7"/>
    <p:sldId id="349" r:id="rId8"/>
    <p:sldId id="258" r:id="rId9"/>
    <p:sldId id="259" r:id="rId10"/>
    <p:sldId id="260" r:id="rId11"/>
    <p:sldId id="350" r:id="rId12"/>
    <p:sldId id="261" r:id="rId13"/>
    <p:sldId id="351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353" r:id="rId37"/>
    <p:sldId id="286" r:id="rId38"/>
    <p:sldId id="287" r:id="rId39"/>
    <p:sldId id="352" r:id="rId40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42"/>
      <p:bold r:id="rId43"/>
    </p:embeddedFont>
    <p:embeddedFont>
      <p:font typeface="Barlow" panose="00000500000000000000" pitchFamily="2" charset="0"/>
      <p:regular r:id="rId44"/>
      <p:bold r:id="rId45"/>
      <p:italic r:id="rId46"/>
      <p:boldItalic r:id="rId47"/>
    </p:embeddedFont>
    <p:embeddedFont>
      <p:font typeface="Corbel" panose="020B0503020204020204" pitchFamily="34" charset="0"/>
      <p:regular r:id="rId48"/>
      <p:bold r:id="rId49"/>
      <p:italic r:id="rId50"/>
      <p:boldItalic r:id="rId51"/>
    </p:embeddedFont>
    <p:embeddedFont>
      <p:font typeface="DM Sans" pitchFamily="2" charset="0"/>
      <p:regular r:id="rId52"/>
      <p:bold r:id="rId53"/>
      <p:italic r:id="rId54"/>
      <p:boldItalic r:id="rId55"/>
    </p:embeddedFont>
    <p:embeddedFont>
      <p:font typeface="DM Sans Black" panose="020B0604020202020204" charset="0"/>
      <p:bold r:id="rId56"/>
      <p:boldItalic r:id="rId57"/>
    </p:embeddedFont>
    <p:embeddedFont>
      <p:font typeface="DM Sans ExtraBold" panose="020B0604020202020204" charset="0"/>
      <p:bold r:id="rId58"/>
      <p:boldItalic r:id="rId59"/>
    </p:embeddedFont>
    <p:embeddedFont>
      <p:font typeface="DM Sans Light" panose="020B0604020202020204" charset="0"/>
      <p:regular r:id="rId60"/>
      <p:bold r:id="rId61"/>
      <p:italic r:id="rId62"/>
      <p:boldItalic r:id="rId63"/>
    </p:embeddedFont>
    <p:embeddedFont>
      <p:font typeface="DM Sans SemiBold" panose="020B0604020202020204" charset="0"/>
      <p:regular r:id="rId64"/>
      <p:bold r:id="rId65"/>
      <p:italic r:id="rId66"/>
      <p:boldItalic r:id="rId67"/>
    </p:embeddedFont>
    <p:embeddedFont>
      <p:font typeface="Lexend" panose="020B0604020202020204" charset="0"/>
      <p:regular r:id="rId68"/>
      <p:bold r:id="rId69"/>
    </p:embeddedFont>
    <p:embeddedFont>
      <p:font typeface="Maven Pro Medium" panose="020B0604020202020204" charset="0"/>
      <p:regular r:id="rId70"/>
    </p:embeddedFont>
    <p:embeddedFont>
      <p:font typeface="Maven Pro Regular" panose="020B0604020202020204" charset="0"/>
      <p:regular r:id="rId71"/>
      <p:bold r:id="rId72"/>
      <p:italic r:id="rId73"/>
    </p:embeddedFont>
    <p:embeddedFont>
      <p:font typeface="Poppins" panose="00000500000000000000" pitchFamily="2" charset="0"/>
      <p:regular r:id="rId74"/>
      <p:bold r:id="rId75"/>
      <p:italic r:id="rId76"/>
      <p:boldItalic r:id="rId77"/>
    </p:embeddedFont>
    <p:embeddedFont>
      <p:font typeface="Poppins SemiBold" panose="00000700000000000000" pitchFamily="2" charset="0"/>
      <p:regular r:id="rId78"/>
      <p:bold r:id="rId79"/>
      <p:italic r:id="rId80"/>
      <p:boldItalic r:id="rId81"/>
    </p:embeddedFont>
    <p:embeddedFont>
      <p:font typeface="Quattrocento Sans" panose="020B0502050000020003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66">
          <p15:clr>
            <a:srgbClr val="A4A3A4"/>
          </p15:clr>
        </p15:guide>
        <p15:guide id="2" pos="2381">
          <p15:clr>
            <a:srgbClr val="A4A3A4"/>
          </p15:clr>
        </p15:guide>
        <p15:guide id="3" orient="horz" pos="216">
          <p15:clr>
            <a:srgbClr val="747775"/>
          </p15:clr>
        </p15:guide>
        <p15:guide id="4" orient="horz" pos="1189" userDrawn="1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hk5YzqCKfmpwb/373glkOzF4Y6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62" y="114"/>
      </p:cViewPr>
      <p:guideLst>
        <p:guide orient="horz" pos="1266"/>
        <p:guide pos="2381"/>
        <p:guide orient="horz" pos="216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84" Type="http://schemas.openxmlformats.org/officeDocument/2006/relationships/font" Target="fonts/font43.fntdata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74" Type="http://schemas.openxmlformats.org/officeDocument/2006/relationships/font" Target="fonts/font33.fntdata"/><Relationship Id="rId79" Type="http://schemas.openxmlformats.org/officeDocument/2006/relationships/font" Target="fonts/font38.fntdata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openxmlformats.org/officeDocument/2006/relationships/font" Target="fonts/font36.fntdata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80" Type="http://schemas.openxmlformats.org/officeDocument/2006/relationships/font" Target="fonts/font39.fntdata"/><Relationship Id="rId85" Type="http://schemas.openxmlformats.org/officeDocument/2006/relationships/font" Target="fonts/font4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font" Target="fonts/font34.fntdata"/><Relationship Id="rId83" Type="http://schemas.openxmlformats.org/officeDocument/2006/relationships/font" Target="fonts/font42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font" Target="fonts/font32.fntdata"/><Relationship Id="rId78" Type="http://schemas.openxmlformats.org/officeDocument/2006/relationships/font" Target="fonts/font37.fntdata"/><Relationship Id="rId81" Type="http://schemas.openxmlformats.org/officeDocument/2006/relationships/font" Target="fonts/font40.fntdata"/><Relationship Id="rId86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font" Target="fonts/font35.fntdata"/><Relationship Id="rId7" Type="http://schemas.openxmlformats.org/officeDocument/2006/relationships/slide" Target="slides/slide3.xml"/><Relationship Id="rId71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66" Type="http://schemas.openxmlformats.org/officeDocument/2006/relationships/font" Target="fonts/font25.fntdata"/><Relationship Id="rId87" Type="http://schemas.openxmlformats.org/officeDocument/2006/relationships/presProps" Target="presProps.xml"/><Relationship Id="rId61" Type="http://schemas.openxmlformats.org/officeDocument/2006/relationships/font" Target="fonts/font20.fntdata"/><Relationship Id="rId82" Type="http://schemas.openxmlformats.org/officeDocument/2006/relationships/font" Target="fonts/font41.fntdata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3C5D28-2DF1-4994-9F18-3113B5DE2E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39E64F-F169-4B29-959F-B2D36FF46C19}">
      <dgm:prSet/>
      <dgm:spPr/>
      <dgm:t>
        <a:bodyPr/>
        <a:lstStyle/>
        <a:p>
          <a:r>
            <a:rPr lang="pt-BR"/>
            <a:t>3x MVP Microsoft  - Developers Technologies</a:t>
          </a:r>
          <a:endParaRPr lang="en-US"/>
        </a:p>
      </dgm:t>
    </dgm:pt>
    <dgm:pt modelId="{A6E7ED9D-F2DC-4B89-8D10-E9CB04A48F56}" type="parTrans" cxnId="{DE4DFD54-9CD4-4153-995A-97F1545966B0}">
      <dgm:prSet/>
      <dgm:spPr/>
      <dgm:t>
        <a:bodyPr/>
        <a:lstStyle/>
        <a:p>
          <a:endParaRPr lang="en-US"/>
        </a:p>
      </dgm:t>
    </dgm:pt>
    <dgm:pt modelId="{07AB4E2B-121F-4E36-9B76-8245737BFEC4}" type="sibTrans" cxnId="{DE4DFD54-9CD4-4153-995A-97F1545966B0}">
      <dgm:prSet/>
      <dgm:spPr/>
      <dgm:t>
        <a:bodyPr/>
        <a:lstStyle/>
        <a:p>
          <a:endParaRPr lang="en-US"/>
        </a:p>
      </dgm:t>
    </dgm:pt>
    <dgm:pt modelId="{AE1F0368-B32F-4258-B7D8-D504259AB3AE}">
      <dgm:prSet/>
      <dgm:spPr/>
      <dgm:t>
        <a:bodyPr/>
        <a:lstStyle/>
        <a:p>
          <a:r>
            <a:rPr lang="pt-BR"/>
            <a:t>Arquiteto de Sistemas na CI&amp;T</a:t>
          </a:r>
          <a:endParaRPr lang="en-US"/>
        </a:p>
      </dgm:t>
    </dgm:pt>
    <dgm:pt modelId="{E04D67BC-D552-43AD-B8C4-1C71E66DC242}" type="parTrans" cxnId="{52AE299E-9CD5-4A6A-985A-B0F8A23D5CC2}">
      <dgm:prSet/>
      <dgm:spPr/>
      <dgm:t>
        <a:bodyPr/>
        <a:lstStyle/>
        <a:p>
          <a:endParaRPr lang="en-US"/>
        </a:p>
      </dgm:t>
    </dgm:pt>
    <dgm:pt modelId="{7C2E8658-7679-4B5B-B4E8-9A56EDDD0909}" type="sibTrans" cxnId="{52AE299E-9CD5-4A6A-985A-B0F8A23D5CC2}">
      <dgm:prSet/>
      <dgm:spPr/>
      <dgm:t>
        <a:bodyPr/>
        <a:lstStyle/>
        <a:p>
          <a:endParaRPr lang="en-US"/>
        </a:p>
      </dgm:t>
    </dgm:pt>
    <dgm:pt modelId="{18AE8373-EB9E-46E0-9373-F9614C4CB298}">
      <dgm:prSet/>
      <dgm:spPr/>
      <dgm:t>
        <a:bodyPr/>
        <a:lstStyle/>
        <a:p>
          <a:r>
            <a:rPr lang="pt-BR"/>
            <a:t>Professor na Etec de Itu</a:t>
          </a:r>
          <a:endParaRPr lang="en-US"/>
        </a:p>
      </dgm:t>
    </dgm:pt>
    <dgm:pt modelId="{C6229C41-F425-4807-8440-36BB0A35FB14}" type="parTrans" cxnId="{282BC973-7346-4014-A468-E57331B3EF9D}">
      <dgm:prSet/>
      <dgm:spPr/>
      <dgm:t>
        <a:bodyPr/>
        <a:lstStyle/>
        <a:p>
          <a:endParaRPr lang="en-US"/>
        </a:p>
      </dgm:t>
    </dgm:pt>
    <dgm:pt modelId="{CD216D60-4BFE-4A8B-A519-9B09FDC382C1}" type="sibTrans" cxnId="{282BC973-7346-4014-A468-E57331B3EF9D}">
      <dgm:prSet/>
      <dgm:spPr/>
      <dgm:t>
        <a:bodyPr/>
        <a:lstStyle/>
        <a:p>
          <a:endParaRPr lang="en-US"/>
        </a:p>
      </dgm:t>
    </dgm:pt>
    <dgm:pt modelId="{1C4E863E-B42D-47FD-8E12-1A4CB15A3567}">
      <dgm:prSet/>
      <dgm:spPr/>
      <dgm:t>
        <a:bodyPr/>
        <a:lstStyle/>
        <a:p>
          <a:r>
            <a:rPr lang="pt-BR"/>
            <a:t>Fundador do Meetup Itu Developers</a:t>
          </a:r>
          <a:endParaRPr lang="en-US"/>
        </a:p>
      </dgm:t>
    </dgm:pt>
    <dgm:pt modelId="{754C04D1-B0FF-4296-85D9-55948D769AEA}" type="parTrans" cxnId="{DB03451A-D08E-42FA-9166-589723F00F7F}">
      <dgm:prSet/>
      <dgm:spPr/>
      <dgm:t>
        <a:bodyPr/>
        <a:lstStyle/>
        <a:p>
          <a:endParaRPr lang="en-US"/>
        </a:p>
      </dgm:t>
    </dgm:pt>
    <dgm:pt modelId="{03355C56-3FE4-44B6-A8AB-0F69759A40C4}" type="sibTrans" cxnId="{DB03451A-D08E-42FA-9166-589723F00F7F}">
      <dgm:prSet/>
      <dgm:spPr/>
      <dgm:t>
        <a:bodyPr/>
        <a:lstStyle/>
        <a:p>
          <a:endParaRPr lang="en-US"/>
        </a:p>
      </dgm:t>
    </dgm:pt>
    <dgm:pt modelId="{372225EA-DD6D-4661-9CCD-FEF94A8C32A7}">
      <dgm:prSet/>
      <dgm:spPr/>
      <dgm:t>
        <a:bodyPr/>
        <a:lstStyle/>
        <a:p>
          <a:r>
            <a:rPr lang="pt-BR"/>
            <a:t>Estudando programação a partir de 1989</a:t>
          </a:r>
          <a:endParaRPr lang="en-US"/>
        </a:p>
      </dgm:t>
    </dgm:pt>
    <dgm:pt modelId="{F6AA908C-491A-41FA-AE6D-0669E296C815}" type="parTrans" cxnId="{8383AF64-042A-45D1-BD10-9AC58A53EA04}">
      <dgm:prSet/>
      <dgm:spPr/>
      <dgm:t>
        <a:bodyPr/>
        <a:lstStyle/>
        <a:p>
          <a:endParaRPr lang="en-US"/>
        </a:p>
      </dgm:t>
    </dgm:pt>
    <dgm:pt modelId="{AE5BDE20-8649-4188-B117-BD46E8ADC5C2}" type="sibTrans" cxnId="{8383AF64-042A-45D1-BD10-9AC58A53EA04}">
      <dgm:prSet/>
      <dgm:spPr/>
      <dgm:t>
        <a:bodyPr/>
        <a:lstStyle/>
        <a:p>
          <a:endParaRPr lang="en-US"/>
        </a:p>
      </dgm:t>
    </dgm:pt>
    <dgm:pt modelId="{2C6F3FE0-CC4B-443A-82AC-226FE9BAB3B2}">
      <dgm:prSet/>
      <dgm:spPr/>
      <dgm:t>
        <a:bodyPr/>
        <a:lstStyle/>
        <a:p>
          <a:r>
            <a:rPr lang="pt-BR"/>
            <a:t>Vivendo de software desde 1992</a:t>
          </a:r>
          <a:endParaRPr lang="en-US"/>
        </a:p>
      </dgm:t>
    </dgm:pt>
    <dgm:pt modelId="{8777D6FD-4315-4782-A949-049AAEF62776}" type="parTrans" cxnId="{D5958EA0-3BCC-4BD7-AC37-12DDDE599ECA}">
      <dgm:prSet/>
      <dgm:spPr/>
      <dgm:t>
        <a:bodyPr/>
        <a:lstStyle/>
        <a:p>
          <a:endParaRPr lang="en-US"/>
        </a:p>
      </dgm:t>
    </dgm:pt>
    <dgm:pt modelId="{94F3CCE2-BFAB-4CAD-92EB-30F46EB13482}" type="sibTrans" cxnId="{D5958EA0-3BCC-4BD7-AC37-12DDDE599ECA}">
      <dgm:prSet/>
      <dgm:spPr/>
      <dgm:t>
        <a:bodyPr/>
        <a:lstStyle/>
        <a:p>
          <a:endParaRPr lang="en-US"/>
        </a:p>
      </dgm:t>
    </dgm:pt>
    <dgm:pt modelId="{B588CBCA-6340-48DB-A317-C7F91938D4ED}">
      <dgm:prSet/>
      <dgm:spPr/>
      <dgm:t>
        <a:bodyPr/>
        <a:lstStyle/>
        <a:p>
          <a:r>
            <a:rPr lang="pt-BR"/>
            <a:t>Principais tecnologias: C#, Python, Php, Node, Vb, Javascript, Angular, Azure, Aws</a:t>
          </a:r>
          <a:endParaRPr lang="en-US"/>
        </a:p>
      </dgm:t>
    </dgm:pt>
    <dgm:pt modelId="{2FD428FD-8170-447B-BBAE-D68EE6B3CC7E}" type="parTrans" cxnId="{33FD88F7-15D6-4084-94A6-2297E2E41708}">
      <dgm:prSet/>
      <dgm:spPr/>
      <dgm:t>
        <a:bodyPr/>
        <a:lstStyle/>
        <a:p>
          <a:endParaRPr lang="en-US"/>
        </a:p>
      </dgm:t>
    </dgm:pt>
    <dgm:pt modelId="{A4CC6AC1-BB93-4B55-A7C8-5248D2FBDEAA}" type="sibTrans" cxnId="{33FD88F7-15D6-4084-94A6-2297E2E41708}">
      <dgm:prSet/>
      <dgm:spPr/>
      <dgm:t>
        <a:bodyPr/>
        <a:lstStyle/>
        <a:p>
          <a:endParaRPr lang="en-US"/>
        </a:p>
      </dgm:t>
    </dgm:pt>
    <dgm:pt modelId="{5E27DAD0-D0E3-43B5-8410-DD21F1E8FA55}" type="pres">
      <dgm:prSet presAssocID="{A83C5D28-2DF1-4994-9F18-3113B5DE2E01}" presName="linear" presStyleCnt="0">
        <dgm:presLayoutVars>
          <dgm:animLvl val="lvl"/>
          <dgm:resizeHandles val="exact"/>
        </dgm:presLayoutVars>
      </dgm:prSet>
      <dgm:spPr/>
    </dgm:pt>
    <dgm:pt modelId="{9A948C62-3BD1-442F-A922-C40FA19918F1}" type="pres">
      <dgm:prSet presAssocID="{5639E64F-F169-4B29-959F-B2D36FF46C1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55092A4-8D84-4040-BDBA-5DE06D6F2159}" type="pres">
      <dgm:prSet presAssocID="{07AB4E2B-121F-4E36-9B76-8245737BFEC4}" presName="spacer" presStyleCnt="0"/>
      <dgm:spPr/>
    </dgm:pt>
    <dgm:pt modelId="{213CB56D-4E2E-477A-A4CD-DAFA7E8C6052}" type="pres">
      <dgm:prSet presAssocID="{AE1F0368-B32F-4258-B7D8-D504259AB3A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4BF96C1-9936-4BC5-8424-FF88727B8897}" type="pres">
      <dgm:prSet presAssocID="{7C2E8658-7679-4B5B-B4E8-9A56EDDD0909}" presName="spacer" presStyleCnt="0"/>
      <dgm:spPr/>
    </dgm:pt>
    <dgm:pt modelId="{15CA55A4-F109-458C-96B7-375117FC70C7}" type="pres">
      <dgm:prSet presAssocID="{18AE8373-EB9E-46E0-9373-F9614C4CB29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28A86BF-038E-41A6-9DFB-C0E85EB712AF}" type="pres">
      <dgm:prSet presAssocID="{CD216D60-4BFE-4A8B-A519-9B09FDC382C1}" presName="spacer" presStyleCnt="0"/>
      <dgm:spPr/>
    </dgm:pt>
    <dgm:pt modelId="{5FE5F278-0AC2-47E3-BBB1-23FD7ED3BEE1}" type="pres">
      <dgm:prSet presAssocID="{1C4E863E-B42D-47FD-8E12-1A4CB15A356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2C86329-3C44-47EC-BD37-CA7BB112760A}" type="pres">
      <dgm:prSet presAssocID="{03355C56-3FE4-44B6-A8AB-0F69759A40C4}" presName="spacer" presStyleCnt="0"/>
      <dgm:spPr/>
    </dgm:pt>
    <dgm:pt modelId="{56CB8F56-8544-4330-BBA3-D9C103E23A5C}" type="pres">
      <dgm:prSet presAssocID="{372225EA-DD6D-4661-9CCD-FEF94A8C32A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6C462E7-A751-4271-983E-1B95FBB2BF70}" type="pres">
      <dgm:prSet presAssocID="{AE5BDE20-8649-4188-B117-BD46E8ADC5C2}" presName="spacer" presStyleCnt="0"/>
      <dgm:spPr/>
    </dgm:pt>
    <dgm:pt modelId="{9453E6B7-31EE-4FD0-8E72-77F1A30B3D12}" type="pres">
      <dgm:prSet presAssocID="{2C6F3FE0-CC4B-443A-82AC-226FE9BAB3B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03C48D5-93F1-423A-BD4E-FFFAA2D03010}" type="pres">
      <dgm:prSet presAssocID="{94F3CCE2-BFAB-4CAD-92EB-30F46EB13482}" presName="spacer" presStyleCnt="0"/>
      <dgm:spPr/>
    </dgm:pt>
    <dgm:pt modelId="{60C19B9C-5B6C-4D79-9CBF-0EFC2381A2E8}" type="pres">
      <dgm:prSet presAssocID="{B588CBCA-6340-48DB-A317-C7F91938D4E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F0E5111-090C-4F90-946E-C1AD479B1D38}" type="presOf" srcId="{B588CBCA-6340-48DB-A317-C7F91938D4ED}" destId="{60C19B9C-5B6C-4D79-9CBF-0EFC2381A2E8}" srcOrd="0" destOrd="0" presId="urn:microsoft.com/office/officeart/2005/8/layout/vList2"/>
    <dgm:cxn modelId="{C1629D15-61E6-49DC-AE71-5595D9B847A5}" type="presOf" srcId="{A83C5D28-2DF1-4994-9F18-3113B5DE2E01}" destId="{5E27DAD0-D0E3-43B5-8410-DD21F1E8FA55}" srcOrd="0" destOrd="0" presId="urn:microsoft.com/office/officeart/2005/8/layout/vList2"/>
    <dgm:cxn modelId="{DB03451A-D08E-42FA-9166-589723F00F7F}" srcId="{A83C5D28-2DF1-4994-9F18-3113B5DE2E01}" destId="{1C4E863E-B42D-47FD-8E12-1A4CB15A3567}" srcOrd="3" destOrd="0" parTransId="{754C04D1-B0FF-4296-85D9-55948D769AEA}" sibTransId="{03355C56-3FE4-44B6-A8AB-0F69759A40C4}"/>
    <dgm:cxn modelId="{3F92DE2E-3F4D-459A-A86D-7EE68C368202}" type="presOf" srcId="{2C6F3FE0-CC4B-443A-82AC-226FE9BAB3B2}" destId="{9453E6B7-31EE-4FD0-8E72-77F1A30B3D12}" srcOrd="0" destOrd="0" presId="urn:microsoft.com/office/officeart/2005/8/layout/vList2"/>
    <dgm:cxn modelId="{D5524943-1DFC-4D70-8B0D-3763E728B4F7}" type="presOf" srcId="{372225EA-DD6D-4661-9CCD-FEF94A8C32A7}" destId="{56CB8F56-8544-4330-BBA3-D9C103E23A5C}" srcOrd="0" destOrd="0" presId="urn:microsoft.com/office/officeart/2005/8/layout/vList2"/>
    <dgm:cxn modelId="{8383AF64-042A-45D1-BD10-9AC58A53EA04}" srcId="{A83C5D28-2DF1-4994-9F18-3113B5DE2E01}" destId="{372225EA-DD6D-4661-9CCD-FEF94A8C32A7}" srcOrd="4" destOrd="0" parTransId="{F6AA908C-491A-41FA-AE6D-0669E296C815}" sibTransId="{AE5BDE20-8649-4188-B117-BD46E8ADC5C2}"/>
    <dgm:cxn modelId="{CD4D996D-9209-4CB5-A5F0-90A8C9C48644}" type="presOf" srcId="{18AE8373-EB9E-46E0-9373-F9614C4CB298}" destId="{15CA55A4-F109-458C-96B7-375117FC70C7}" srcOrd="0" destOrd="0" presId="urn:microsoft.com/office/officeart/2005/8/layout/vList2"/>
    <dgm:cxn modelId="{282BC973-7346-4014-A468-E57331B3EF9D}" srcId="{A83C5D28-2DF1-4994-9F18-3113B5DE2E01}" destId="{18AE8373-EB9E-46E0-9373-F9614C4CB298}" srcOrd="2" destOrd="0" parTransId="{C6229C41-F425-4807-8440-36BB0A35FB14}" sibTransId="{CD216D60-4BFE-4A8B-A519-9B09FDC382C1}"/>
    <dgm:cxn modelId="{DE4DFD54-9CD4-4153-995A-97F1545966B0}" srcId="{A83C5D28-2DF1-4994-9F18-3113B5DE2E01}" destId="{5639E64F-F169-4B29-959F-B2D36FF46C19}" srcOrd="0" destOrd="0" parTransId="{A6E7ED9D-F2DC-4B89-8D10-E9CB04A48F56}" sibTransId="{07AB4E2B-121F-4E36-9B76-8245737BFEC4}"/>
    <dgm:cxn modelId="{02702C56-597C-4C5C-83B4-0A0ED4732E0C}" type="presOf" srcId="{AE1F0368-B32F-4258-B7D8-D504259AB3AE}" destId="{213CB56D-4E2E-477A-A4CD-DAFA7E8C6052}" srcOrd="0" destOrd="0" presId="urn:microsoft.com/office/officeart/2005/8/layout/vList2"/>
    <dgm:cxn modelId="{52AE299E-9CD5-4A6A-985A-B0F8A23D5CC2}" srcId="{A83C5D28-2DF1-4994-9F18-3113B5DE2E01}" destId="{AE1F0368-B32F-4258-B7D8-D504259AB3AE}" srcOrd="1" destOrd="0" parTransId="{E04D67BC-D552-43AD-B8C4-1C71E66DC242}" sibTransId="{7C2E8658-7679-4B5B-B4E8-9A56EDDD0909}"/>
    <dgm:cxn modelId="{D5958EA0-3BCC-4BD7-AC37-12DDDE599ECA}" srcId="{A83C5D28-2DF1-4994-9F18-3113B5DE2E01}" destId="{2C6F3FE0-CC4B-443A-82AC-226FE9BAB3B2}" srcOrd="5" destOrd="0" parTransId="{8777D6FD-4315-4782-A949-049AAEF62776}" sibTransId="{94F3CCE2-BFAB-4CAD-92EB-30F46EB13482}"/>
    <dgm:cxn modelId="{72B17BBF-C813-4577-9283-EDE8E819DBE2}" type="presOf" srcId="{5639E64F-F169-4B29-959F-B2D36FF46C19}" destId="{9A948C62-3BD1-442F-A922-C40FA19918F1}" srcOrd="0" destOrd="0" presId="urn:microsoft.com/office/officeart/2005/8/layout/vList2"/>
    <dgm:cxn modelId="{09FBA0ED-F8BE-4871-A5B9-C8C7439F1838}" type="presOf" srcId="{1C4E863E-B42D-47FD-8E12-1A4CB15A3567}" destId="{5FE5F278-0AC2-47E3-BBB1-23FD7ED3BEE1}" srcOrd="0" destOrd="0" presId="urn:microsoft.com/office/officeart/2005/8/layout/vList2"/>
    <dgm:cxn modelId="{33FD88F7-15D6-4084-94A6-2297E2E41708}" srcId="{A83C5D28-2DF1-4994-9F18-3113B5DE2E01}" destId="{B588CBCA-6340-48DB-A317-C7F91938D4ED}" srcOrd="6" destOrd="0" parTransId="{2FD428FD-8170-447B-BBAE-D68EE6B3CC7E}" sibTransId="{A4CC6AC1-BB93-4B55-A7C8-5248D2FBDEAA}"/>
    <dgm:cxn modelId="{E98702EE-035F-414D-99A7-B7551B4508FA}" type="presParOf" srcId="{5E27DAD0-D0E3-43B5-8410-DD21F1E8FA55}" destId="{9A948C62-3BD1-442F-A922-C40FA19918F1}" srcOrd="0" destOrd="0" presId="urn:microsoft.com/office/officeart/2005/8/layout/vList2"/>
    <dgm:cxn modelId="{CB98BA83-3C7B-441D-B004-866DE3E5ADE2}" type="presParOf" srcId="{5E27DAD0-D0E3-43B5-8410-DD21F1E8FA55}" destId="{B55092A4-8D84-4040-BDBA-5DE06D6F2159}" srcOrd="1" destOrd="0" presId="urn:microsoft.com/office/officeart/2005/8/layout/vList2"/>
    <dgm:cxn modelId="{07AA77B8-467B-44E8-93CD-2013568479F4}" type="presParOf" srcId="{5E27DAD0-D0E3-43B5-8410-DD21F1E8FA55}" destId="{213CB56D-4E2E-477A-A4CD-DAFA7E8C6052}" srcOrd="2" destOrd="0" presId="urn:microsoft.com/office/officeart/2005/8/layout/vList2"/>
    <dgm:cxn modelId="{575F90EA-1A54-43A3-BE82-7182B8BC8D3D}" type="presParOf" srcId="{5E27DAD0-D0E3-43B5-8410-DD21F1E8FA55}" destId="{84BF96C1-9936-4BC5-8424-FF88727B8897}" srcOrd="3" destOrd="0" presId="urn:microsoft.com/office/officeart/2005/8/layout/vList2"/>
    <dgm:cxn modelId="{9B0B5171-6CFD-4B16-A6DB-D3EE434601B5}" type="presParOf" srcId="{5E27DAD0-D0E3-43B5-8410-DD21F1E8FA55}" destId="{15CA55A4-F109-458C-96B7-375117FC70C7}" srcOrd="4" destOrd="0" presId="urn:microsoft.com/office/officeart/2005/8/layout/vList2"/>
    <dgm:cxn modelId="{8DDCE29E-40F9-4031-A3EA-C08443CBF67A}" type="presParOf" srcId="{5E27DAD0-D0E3-43B5-8410-DD21F1E8FA55}" destId="{628A86BF-038E-41A6-9DFB-C0E85EB712AF}" srcOrd="5" destOrd="0" presId="urn:microsoft.com/office/officeart/2005/8/layout/vList2"/>
    <dgm:cxn modelId="{9D27D6E9-E0F7-4B57-ACF3-F350894FD7E3}" type="presParOf" srcId="{5E27DAD0-D0E3-43B5-8410-DD21F1E8FA55}" destId="{5FE5F278-0AC2-47E3-BBB1-23FD7ED3BEE1}" srcOrd="6" destOrd="0" presId="urn:microsoft.com/office/officeart/2005/8/layout/vList2"/>
    <dgm:cxn modelId="{49814627-086F-4343-826B-E90E26CFF977}" type="presParOf" srcId="{5E27DAD0-D0E3-43B5-8410-DD21F1E8FA55}" destId="{D2C86329-3C44-47EC-BD37-CA7BB112760A}" srcOrd="7" destOrd="0" presId="urn:microsoft.com/office/officeart/2005/8/layout/vList2"/>
    <dgm:cxn modelId="{249324B4-1D6D-49E8-BB0C-5908744F5D59}" type="presParOf" srcId="{5E27DAD0-D0E3-43B5-8410-DD21F1E8FA55}" destId="{56CB8F56-8544-4330-BBA3-D9C103E23A5C}" srcOrd="8" destOrd="0" presId="urn:microsoft.com/office/officeart/2005/8/layout/vList2"/>
    <dgm:cxn modelId="{80BED9AF-88EF-42DD-9EA5-23628C62AD5D}" type="presParOf" srcId="{5E27DAD0-D0E3-43B5-8410-DD21F1E8FA55}" destId="{16C462E7-A751-4271-983E-1B95FBB2BF70}" srcOrd="9" destOrd="0" presId="urn:microsoft.com/office/officeart/2005/8/layout/vList2"/>
    <dgm:cxn modelId="{EC4385F4-456E-4CC5-9CCB-773FAE8294FF}" type="presParOf" srcId="{5E27DAD0-D0E3-43B5-8410-DD21F1E8FA55}" destId="{9453E6B7-31EE-4FD0-8E72-77F1A30B3D12}" srcOrd="10" destOrd="0" presId="urn:microsoft.com/office/officeart/2005/8/layout/vList2"/>
    <dgm:cxn modelId="{3E069B37-415C-4ACF-B05F-27B5473B1B6D}" type="presParOf" srcId="{5E27DAD0-D0E3-43B5-8410-DD21F1E8FA55}" destId="{503C48D5-93F1-423A-BD4E-FFFAA2D03010}" srcOrd="11" destOrd="0" presId="urn:microsoft.com/office/officeart/2005/8/layout/vList2"/>
    <dgm:cxn modelId="{C342D531-C244-478F-9965-5C091C96C2E3}" type="presParOf" srcId="{5E27DAD0-D0E3-43B5-8410-DD21F1E8FA55}" destId="{60C19B9C-5B6C-4D79-9CBF-0EFC2381A2E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48C62-3BD1-442F-A922-C40FA19918F1}">
      <dsp:nvSpPr>
        <dsp:cNvPr id="0" name=""/>
        <dsp:cNvSpPr/>
      </dsp:nvSpPr>
      <dsp:spPr>
        <a:xfrm>
          <a:off x="0" y="66269"/>
          <a:ext cx="3786030" cy="397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3x MVP Microsoft  - Developers Technologies</a:t>
          </a:r>
          <a:endParaRPr lang="en-US" sz="1000" kern="1200"/>
        </a:p>
      </dsp:txBody>
      <dsp:txXfrm>
        <a:off x="19392" y="85661"/>
        <a:ext cx="3747246" cy="358467"/>
      </dsp:txXfrm>
    </dsp:sp>
    <dsp:sp modelId="{213CB56D-4E2E-477A-A4CD-DAFA7E8C6052}">
      <dsp:nvSpPr>
        <dsp:cNvPr id="0" name=""/>
        <dsp:cNvSpPr/>
      </dsp:nvSpPr>
      <dsp:spPr>
        <a:xfrm>
          <a:off x="0" y="492321"/>
          <a:ext cx="3786030" cy="397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Arquiteto de Sistemas na CI&amp;T</a:t>
          </a:r>
          <a:endParaRPr lang="en-US" sz="1000" kern="1200"/>
        </a:p>
      </dsp:txBody>
      <dsp:txXfrm>
        <a:off x="19392" y="511713"/>
        <a:ext cx="3747246" cy="358467"/>
      </dsp:txXfrm>
    </dsp:sp>
    <dsp:sp modelId="{15CA55A4-F109-458C-96B7-375117FC70C7}">
      <dsp:nvSpPr>
        <dsp:cNvPr id="0" name=""/>
        <dsp:cNvSpPr/>
      </dsp:nvSpPr>
      <dsp:spPr>
        <a:xfrm>
          <a:off x="0" y="918372"/>
          <a:ext cx="3786030" cy="397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Professor na Etec de Itu</a:t>
          </a:r>
          <a:endParaRPr lang="en-US" sz="1000" kern="1200"/>
        </a:p>
      </dsp:txBody>
      <dsp:txXfrm>
        <a:off x="19392" y="937764"/>
        <a:ext cx="3747246" cy="358467"/>
      </dsp:txXfrm>
    </dsp:sp>
    <dsp:sp modelId="{5FE5F278-0AC2-47E3-BBB1-23FD7ED3BEE1}">
      <dsp:nvSpPr>
        <dsp:cNvPr id="0" name=""/>
        <dsp:cNvSpPr/>
      </dsp:nvSpPr>
      <dsp:spPr>
        <a:xfrm>
          <a:off x="0" y="1344424"/>
          <a:ext cx="3786030" cy="397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Fundador do Meetup Itu Developers</a:t>
          </a:r>
          <a:endParaRPr lang="en-US" sz="1000" kern="1200"/>
        </a:p>
      </dsp:txBody>
      <dsp:txXfrm>
        <a:off x="19392" y="1363816"/>
        <a:ext cx="3747246" cy="358467"/>
      </dsp:txXfrm>
    </dsp:sp>
    <dsp:sp modelId="{56CB8F56-8544-4330-BBA3-D9C103E23A5C}">
      <dsp:nvSpPr>
        <dsp:cNvPr id="0" name=""/>
        <dsp:cNvSpPr/>
      </dsp:nvSpPr>
      <dsp:spPr>
        <a:xfrm>
          <a:off x="0" y="1770475"/>
          <a:ext cx="3786030" cy="397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Estudando programação a partir de 1989</a:t>
          </a:r>
          <a:endParaRPr lang="en-US" sz="1000" kern="1200"/>
        </a:p>
      </dsp:txBody>
      <dsp:txXfrm>
        <a:off x="19392" y="1789867"/>
        <a:ext cx="3747246" cy="358467"/>
      </dsp:txXfrm>
    </dsp:sp>
    <dsp:sp modelId="{9453E6B7-31EE-4FD0-8E72-77F1A30B3D12}">
      <dsp:nvSpPr>
        <dsp:cNvPr id="0" name=""/>
        <dsp:cNvSpPr/>
      </dsp:nvSpPr>
      <dsp:spPr>
        <a:xfrm>
          <a:off x="0" y="2196527"/>
          <a:ext cx="3786030" cy="397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Vivendo de software desde 1992</a:t>
          </a:r>
          <a:endParaRPr lang="en-US" sz="1000" kern="1200"/>
        </a:p>
      </dsp:txBody>
      <dsp:txXfrm>
        <a:off x="19392" y="2215919"/>
        <a:ext cx="3747246" cy="358467"/>
      </dsp:txXfrm>
    </dsp:sp>
    <dsp:sp modelId="{60C19B9C-5B6C-4D79-9CBF-0EFC2381A2E8}">
      <dsp:nvSpPr>
        <dsp:cNvPr id="0" name=""/>
        <dsp:cNvSpPr/>
      </dsp:nvSpPr>
      <dsp:spPr>
        <a:xfrm>
          <a:off x="0" y="2622578"/>
          <a:ext cx="3786030" cy="397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Principais tecnologias: C#, Python, Php, Node, Vb, Javascript, Angular, Azure, Aws</a:t>
          </a:r>
          <a:endParaRPr lang="en-US" sz="1000" kern="1200"/>
        </a:p>
      </dsp:txBody>
      <dsp:txXfrm>
        <a:off x="19392" y="2641970"/>
        <a:ext cx="3747246" cy="35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39f10b3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39f10b3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F86C6-2557-6665-D803-04544A7C7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C58D2-4BD1-CB89-6453-B7B6F9C91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3E3703-FDEF-5A2B-5A2E-0EB1336E7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B0208-1892-5835-F9EE-7DB760F64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901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>
          <a:extLst>
            <a:ext uri="{FF2B5EF4-FFF2-40B4-BE49-F238E27FC236}">
              <a16:creationId xmlns:a16="http://schemas.microsoft.com/office/drawing/2014/main" id="{CFBCA2D4-4B9A-E989-46CF-2A0FA7AD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:notes">
            <a:extLst>
              <a:ext uri="{FF2B5EF4-FFF2-40B4-BE49-F238E27FC236}">
                <a16:creationId xmlns:a16="http://schemas.microsoft.com/office/drawing/2014/main" id="{A6AD0382-E0CB-03A9-8129-716AE85DE2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30:notes">
            <a:extLst>
              <a:ext uri="{FF2B5EF4-FFF2-40B4-BE49-F238E27FC236}">
                <a16:creationId xmlns:a16="http://schemas.microsoft.com/office/drawing/2014/main" id="{82F2FAA9-323B-CA59-A263-FBCA5531F3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300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>
          <a:extLst>
            <a:ext uri="{FF2B5EF4-FFF2-40B4-BE49-F238E27FC236}">
              <a16:creationId xmlns:a16="http://schemas.microsoft.com/office/drawing/2014/main" id="{54096BCB-8E22-AF5A-D406-E1C0F92DD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:notes">
            <a:extLst>
              <a:ext uri="{FF2B5EF4-FFF2-40B4-BE49-F238E27FC236}">
                <a16:creationId xmlns:a16="http://schemas.microsoft.com/office/drawing/2014/main" id="{79674ED0-E4B8-388F-2903-64EB1876A7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5:notes">
            <a:extLst>
              <a:ext uri="{FF2B5EF4-FFF2-40B4-BE49-F238E27FC236}">
                <a16:creationId xmlns:a16="http://schemas.microsoft.com/office/drawing/2014/main" id="{C85D2C2C-ADAF-7823-9B7D-23667D300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53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D267674E-5A51-3C12-4D3F-7810C8B0B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:notes">
            <a:extLst>
              <a:ext uri="{FF2B5EF4-FFF2-40B4-BE49-F238E27FC236}">
                <a16:creationId xmlns:a16="http://schemas.microsoft.com/office/drawing/2014/main" id="{F0437BD7-F521-8452-1F9E-D97FC9E48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6:notes">
            <a:extLst>
              <a:ext uri="{FF2B5EF4-FFF2-40B4-BE49-F238E27FC236}">
                <a16:creationId xmlns:a16="http://schemas.microsoft.com/office/drawing/2014/main" id="{25088D66-0FA0-6B0D-6DF8-3F8320409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51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4">
  <p:cSld name="BLANK_4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2"/>
          <p:cNvPicPr preferRelativeResize="0"/>
          <p:nvPr/>
        </p:nvPicPr>
        <p:blipFill rotWithShape="1">
          <a:blip r:embed="rId2">
            <a:alphaModFix/>
          </a:blip>
          <a:srcRect t="75319" r="72586"/>
          <a:stretch/>
        </p:blipFill>
        <p:spPr>
          <a:xfrm rot="5400000">
            <a:off x="8193113" y="4192612"/>
            <a:ext cx="1245149" cy="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6" descr="symb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325" y="784532"/>
            <a:ext cx="1164550" cy="45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6"/>
          <p:cNvPicPr preferRelativeResize="0"/>
          <p:nvPr/>
        </p:nvPicPr>
        <p:blipFill rotWithShape="1">
          <a:blip r:embed="rId4">
            <a:alphaModFix/>
          </a:blip>
          <a:srcRect l="30896" r="29218" b="53688"/>
          <a:stretch/>
        </p:blipFill>
        <p:spPr>
          <a:xfrm>
            <a:off x="2735900" y="781050"/>
            <a:ext cx="6408099" cy="43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1">
  <p:cSld name="CUSTOM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7"/>
          <p:cNvPicPr preferRelativeResize="0"/>
          <p:nvPr/>
        </p:nvPicPr>
        <p:blipFill rotWithShape="1">
          <a:blip r:embed="rId2">
            <a:alphaModFix/>
          </a:blip>
          <a:srcRect t="75319" r="72586"/>
          <a:stretch/>
        </p:blipFill>
        <p:spPr>
          <a:xfrm rot="-5400000" flipH="1">
            <a:off x="-294262" y="4192612"/>
            <a:ext cx="1245149" cy="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">
  <p:cSld name="TITLE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2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850" y="868400"/>
            <a:ext cx="780775" cy="6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581900" y="3657675"/>
            <a:ext cx="780775" cy="6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3">
  <p:cSld name="TITLE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4">
  <p:cSld name="TITLE_1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1"/>
          <p:cNvPicPr preferRelativeResize="0"/>
          <p:nvPr/>
        </p:nvPicPr>
        <p:blipFill rotWithShape="1">
          <a:blip r:embed="rId3">
            <a:alphaModFix/>
          </a:blip>
          <a:srcRect t="75319" r="72586"/>
          <a:stretch/>
        </p:blipFill>
        <p:spPr>
          <a:xfrm rot="5400000" flipH="1">
            <a:off x="8193113" y="294262"/>
            <a:ext cx="1245149" cy="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CUSTOM_1_1">
    <p:bg>
      <p:bgPr>
        <a:solidFill>
          <a:srgbClr val="F31143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2" descr="logo-ci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5" y="4695760"/>
            <a:ext cx="455075" cy="18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1">
  <p:cSld name="CUSTOM_1_1_2">
    <p:bg>
      <p:bgPr>
        <a:solidFill>
          <a:srgbClr val="F31143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">
  <p:cSld name="CUSTOM_1_1_1"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 type="tx">
  <p:cSld name="TITLE_AND_BOD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/>
        </p:nvSpPr>
        <p:spPr>
          <a:xfrm>
            <a:off x="6237000" y="368800"/>
            <a:ext cx="1735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ciandt.com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9" name="Google Shape;329;p55"/>
          <p:cNvPicPr preferRelativeResize="0"/>
          <p:nvPr/>
        </p:nvPicPr>
        <p:blipFill rotWithShape="1">
          <a:blip r:embed="rId2">
            <a:alphaModFix/>
          </a:blip>
          <a:srcRect l="30345" r="39064" b="53688"/>
          <a:stretch/>
        </p:blipFill>
        <p:spPr>
          <a:xfrm flipH="1">
            <a:off x="0" y="781050"/>
            <a:ext cx="4914900" cy="43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5"/>
          <p:cNvPicPr preferRelativeResize="0"/>
          <p:nvPr/>
        </p:nvPicPr>
        <p:blipFill rotWithShape="1">
          <a:blip r:embed="rId3">
            <a:alphaModFix/>
          </a:blip>
          <a:srcRect t="-70307" b="-70307"/>
          <a:stretch/>
        </p:blipFill>
        <p:spPr>
          <a:xfrm>
            <a:off x="5238800" y="4062076"/>
            <a:ext cx="2632276" cy="5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3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3"/>
          <p:cNvPicPr preferRelativeResize="0"/>
          <p:nvPr/>
        </p:nvPicPr>
        <p:blipFill rotWithShape="1">
          <a:blip r:embed="rId3">
            <a:alphaModFix/>
          </a:blip>
          <a:srcRect t="75319" r="72586"/>
          <a:stretch/>
        </p:blipFill>
        <p:spPr>
          <a:xfrm rot="-5400000">
            <a:off x="-294262" y="294262"/>
            <a:ext cx="1245149" cy="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body" idx="1"/>
          </p:nvPr>
        </p:nvSpPr>
        <p:spPr>
          <a:xfrm>
            <a:off x="356616" y="1353312"/>
            <a:ext cx="8407500" cy="3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Noto Sans Symbols"/>
              <a:buChar char="∙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Arial"/>
              <a:buChar char="–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Noto Sans Symbols"/>
              <a:buChar char="▪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Arial"/>
              <a:buChar char="○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Noto Sans Symbols"/>
              <a:buChar char="∙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7999B"/>
              </a:buClr>
              <a:buSzPts val="1600"/>
              <a:buFont typeface="Arial"/>
              <a:buChar char="–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7999B"/>
              </a:buClr>
              <a:buSzPts val="1600"/>
              <a:buFont typeface="Noto Sans Symbols"/>
              <a:buChar char="▪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7999B"/>
              </a:buClr>
              <a:buSzPts val="1600"/>
              <a:buFont typeface="Arial"/>
              <a:buChar char="○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7999B"/>
              </a:buClr>
              <a:buSzPts val="1600"/>
              <a:buFont typeface="Noto Sans Symbols"/>
              <a:buChar char="∙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" name="Google Shape;333;p56"/>
          <p:cNvSpPr txBox="1">
            <a:spLocks noGrp="1"/>
          </p:cNvSpPr>
          <p:nvPr>
            <p:ph type="title"/>
          </p:nvPr>
        </p:nvSpPr>
        <p:spPr>
          <a:xfrm>
            <a:off x="356616" y="301752"/>
            <a:ext cx="84075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56"/>
          <p:cNvSpPr txBox="1"/>
          <p:nvPr/>
        </p:nvSpPr>
        <p:spPr>
          <a:xfrm>
            <a:off x="8608950" y="4728555"/>
            <a:ext cx="346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6"/>
          <p:cNvSpPr txBox="1">
            <a:spLocks noGrp="1"/>
          </p:cNvSpPr>
          <p:nvPr>
            <p:ph type="sldNum" idx="12"/>
          </p:nvPr>
        </p:nvSpPr>
        <p:spPr>
          <a:xfrm>
            <a:off x="7839535" y="4751233"/>
            <a:ext cx="1074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tally Blank - White">
  <p:cSld name="Blank - White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dt" idx="10"/>
          </p:nvPr>
        </p:nvSpPr>
        <p:spPr>
          <a:xfrm>
            <a:off x="8386763" y="53578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8" name="Google Shape;338;p57"/>
          <p:cNvSpPr txBox="1">
            <a:spLocks noGrp="1"/>
          </p:cNvSpPr>
          <p:nvPr>
            <p:ph type="sldNum" idx="12"/>
          </p:nvPr>
        </p:nvSpPr>
        <p:spPr>
          <a:xfrm>
            <a:off x="8327815" y="4867820"/>
            <a:ext cx="510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39" name="Google Shape;339;p57"/>
          <p:cNvSpPr txBox="1"/>
          <p:nvPr/>
        </p:nvSpPr>
        <p:spPr>
          <a:xfrm>
            <a:off x="8472450" y="4820400"/>
            <a:ext cx="34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 2 1">
  <p:cSld name="Standard 2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/>
          <p:nvPr/>
        </p:nvSpPr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5">
  <p:cSld name="BLANK_5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1 1">
  <p:cSld name="CUSTOM_1_1_3">
    <p:bg>
      <p:bgPr>
        <a:solidFill>
          <a:srgbClr val="F31143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 descr="logo-cit.png"/>
          <p:cNvSpPr/>
          <p:nvPr/>
        </p:nvSpPr>
        <p:spPr>
          <a:xfrm>
            <a:off x="8399005" y="4695760"/>
            <a:ext cx="455075" cy="18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 1">
  <p:cSld name="TITLE_1_3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/>
          <p:nvPr/>
        </p:nvSpPr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1_2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525" tIns="51525" rIns="51525" bIns="51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525" tIns="51525" rIns="51525" bIns="51525" anchor="t" anchorCtr="0">
            <a:noAutofit/>
          </a:bodyPr>
          <a:lstStyle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062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">
  <p:cSld name="CUSTOM_1_1_1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850" y="707425"/>
            <a:ext cx="780775" cy="6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581900" y="3496700"/>
            <a:ext cx="780775" cy="6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98975" y="4349897"/>
            <a:ext cx="794300" cy="31105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6"/>
          <p:cNvSpPr txBox="1"/>
          <p:nvPr/>
        </p:nvSpPr>
        <p:spPr>
          <a:xfrm>
            <a:off x="5850100" y="4392450"/>
            <a:ext cx="2294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Driven by 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Impact</a:t>
            </a:r>
            <a:endParaRPr sz="1400" b="0" i="0" u="none" strike="noStrike" cap="non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9" name="Google Shape;39;p76"/>
          <p:cNvSpPr txBox="1"/>
          <p:nvPr/>
        </p:nvSpPr>
        <p:spPr>
          <a:xfrm>
            <a:off x="5180325" y="358950"/>
            <a:ext cx="1735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ciandt.com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" name="Google Shape;40;p76"/>
          <p:cNvPicPr preferRelativeResize="0"/>
          <p:nvPr/>
        </p:nvPicPr>
        <p:blipFill rotWithShape="1">
          <a:blip r:embed="rId3">
            <a:alphaModFix/>
          </a:blip>
          <a:srcRect l="30345" r="39063" b="53688"/>
          <a:stretch/>
        </p:blipFill>
        <p:spPr>
          <a:xfrm flipH="1">
            <a:off x="0" y="781050"/>
            <a:ext cx="491490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63500" rIns="63500" bIns="635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63500" rIns="63500" bIns="635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63500" rIns="63500" bIns="635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3 1">
  <p:cSld name="TITLE_1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2"/>
          <p:cNvPicPr preferRelativeResize="0"/>
          <p:nvPr/>
        </p:nvPicPr>
        <p:blipFill rotWithShape="1">
          <a:blip r:embed="rId3">
            <a:alphaModFix/>
          </a:blip>
          <a:srcRect t="75319" r="72586"/>
          <a:stretch/>
        </p:blipFill>
        <p:spPr>
          <a:xfrm rot="-5400000">
            <a:off x="-294262" y="294262"/>
            <a:ext cx="1245149" cy="6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2"/>
          <p:cNvSpPr txBox="1"/>
          <p:nvPr/>
        </p:nvSpPr>
        <p:spPr>
          <a:xfrm>
            <a:off x="6964200" y="0"/>
            <a:ext cx="21798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Confidential and Proprietary</a:t>
            </a:r>
            <a:endParaRPr sz="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RED COVER GIF">
  <p:cSld name="TITLE_1_1_1_2">
    <p:bg>
      <p:bgPr>
        <a:solidFill>
          <a:srgbClr val="6900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288" y="363513"/>
            <a:ext cx="1080338" cy="49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E46962"/>
          </p15:clr>
        </p15:guide>
        <p15:guide id="2" pos="5472">
          <p15:clr>
            <a:srgbClr val="E46962"/>
          </p15:clr>
        </p15:guide>
        <p15:guide id="3" orient="horz" pos="288">
          <p15:clr>
            <a:srgbClr val="E46962"/>
          </p15:clr>
        </p15:guide>
        <p15:guide id="4" orient="horz" pos="2952">
          <p15:clr>
            <a:srgbClr val="E46962"/>
          </p15:clr>
        </p15:guide>
        <p15:guide id="5" pos="2952">
          <p15:clr>
            <a:srgbClr val="E46962"/>
          </p15:clr>
        </p15:guide>
        <p15:guide id="6" pos="2808">
          <p15:clr>
            <a:srgbClr val="E46962"/>
          </p15:clr>
        </p15:guide>
        <p15:guide id="7" pos="1620">
          <p15:clr>
            <a:srgbClr val="E46962"/>
          </p15:clr>
        </p15:guide>
        <p15:guide id="8" pos="1476">
          <p15:clr>
            <a:srgbClr val="E46962"/>
          </p15:clr>
        </p15:guide>
        <p15:guide id="9" pos="4284">
          <p15:clr>
            <a:srgbClr val="E46962"/>
          </p15:clr>
        </p15:guide>
        <p15:guide id="10" pos="4140">
          <p15:clr>
            <a:srgbClr val="E46962"/>
          </p15:clr>
        </p15:guide>
        <p15:guide id="11" orient="horz" pos="1548">
          <p15:clr>
            <a:srgbClr val="E46962"/>
          </p15:clr>
        </p15:guide>
        <p15:guide id="12" orient="horz" pos="1692">
          <p15:clr>
            <a:srgbClr val="E46962"/>
          </p15:clr>
        </p15:guide>
        <p15:guide id="13" orient="horz" pos="846">
          <p15:clr>
            <a:srgbClr val="E46962"/>
          </p15:clr>
        </p15:guide>
        <p15:guide id="14" orient="horz" pos="990">
          <p15:clr>
            <a:srgbClr val="E46962"/>
          </p15:clr>
        </p15:guide>
        <p15:guide id="15" orient="horz" pos="2250">
          <p15:clr>
            <a:srgbClr val="E46962"/>
          </p15:clr>
        </p15:guide>
        <p15:guide id="16" orient="horz" pos="2394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">
  <p:cSld name="TITLE_6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63500" rIns="63500" bIns="635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63500" rIns="63500" bIns="635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63500" rIns="63500" bIns="635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63500" rIns="63500" bIns="635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8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63500" rIns="63500" bIns="635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63500" rIns="63500" bIns="635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3 1 1">
  <p:cSld name="TITLE_1_1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5"/>
          <p:cNvPicPr preferRelativeResize="0"/>
          <p:nvPr/>
        </p:nvPicPr>
        <p:blipFill rotWithShape="1">
          <a:blip r:embed="rId2">
            <a:alphaModFix/>
          </a:blip>
          <a:srcRect t="75319" r="72586"/>
          <a:stretch/>
        </p:blipFill>
        <p:spPr>
          <a:xfrm rot="-5400000">
            <a:off x="-294262" y="294262"/>
            <a:ext cx="1245149" cy="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1 1">
  <p:cSld name="CUSTOM_1_1_3">
    <p:bg>
      <p:bgPr>
        <a:solidFill>
          <a:srgbClr val="F3114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6" descr="logo-ci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5" y="4695760"/>
            <a:ext cx="455075" cy="18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6">
  <p:cSld name="BLANK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4_1">
  <p:cSld name="BLANK_4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2">
  <p:cSld name="TITLE_1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9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2">
  <p:cSld name="BLANK_1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525" tIns="51525" rIns="51525" bIns="51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525" tIns="51525" rIns="51525" bIns="51525" anchor="t" anchorCtr="0">
            <a:noAutofit/>
          </a:bodyPr>
          <a:lstStyle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○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Char char="■"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65" descr="symb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325" y="784532"/>
            <a:ext cx="1164550" cy="45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65"/>
          <p:cNvPicPr preferRelativeResize="0"/>
          <p:nvPr/>
        </p:nvPicPr>
        <p:blipFill rotWithShape="1">
          <a:blip r:embed="rId4">
            <a:alphaModFix/>
          </a:blip>
          <a:srcRect l="30896" r="29218" b="53688"/>
          <a:stretch/>
        </p:blipFill>
        <p:spPr>
          <a:xfrm>
            <a:off x="2735900" y="781050"/>
            <a:ext cx="640810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7">
  <p:cSld name="BLANK_7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3">
  <p:cSld name="BLANK_1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">
  <p:cSld name="TITLE_AND_BODY_1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2 1">
  <p:cSld name="BLANK_12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3">
  <p:cSld name="TITLE_1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9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">
  <p:cSld name="TITLE_AND_BODY_1_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2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4">
  <p:cSld name="BLANK_14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CUSTOM_1_1">
    <p:bg>
      <p:bgPr>
        <a:solidFill>
          <a:srgbClr val="F3114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66" descr="logo-ci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5" y="4695760"/>
            <a:ext cx="455075" cy="18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xample" type="title">
  <p:cSld name="TITL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8"/>
          <p:cNvPicPr preferRelativeResize="0"/>
          <p:nvPr/>
        </p:nvPicPr>
        <p:blipFill rotWithShape="1">
          <a:blip r:embed="rId2">
            <a:alphaModFix/>
          </a:blip>
          <a:srcRect l="42267" t="51944" r="35009" b="26793"/>
          <a:stretch/>
        </p:blipFill>
        <p:spPr>
          <a:xfrm>
            <a:off x="0" y="0"/>
            <a:ext cx="1108399" cy="102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8" descr="symbol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8"/>
          <p:cNvPicPr preferRelativeResize="0"/>
          <p:nvPr/>
        </p:nvPicPr>
        <p:blipFill rotWithShape="1">
          <a:blip r:embed="rId4">
            <a:alphaModFix/>
          </a:blip>
          <a:srcRect r="41540" b="34878"/>
          <a:stretch/>
        </p:blipFill>
        <p:spPr>
          <a:xfrm>
            <a:off x="7164975" y="1992450"/>
            <a:ext cx="1979025" cy="31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99"/>
          <p:cNvPicPr preferRelativeResize="0"/>
          <p:nvPr/>
        </p:nvPicPr>
        <p:blipFill rotWithShape="1">
          <a:blip r:embed="rId2">
            <a:alphaModFix/>
          </a:blip>
          <a:srcRect l="10185" t="15623" r="10176" b="15607"/>
          <a:stretch/>
        </p:blipFill>
        <p:spPr>
          <a:xfrm>
            <a:off x="769146" y="503700"/>
            <a:ext cx="1222735" cy="5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9"/>
          <p:cNvPicPr preferRelativeResize="0"/>
          <p:nvPr/>
        </p:nvPicPr>
        <p:blipFill rotWithShape="1">
          <a:blip r:embed="rId3">
            <a:alphaModFix/>
          </a:blip>
          <a:srcRect r="41540" b="34878"/>
          <a:stretch/>
        </p:blipFill>
        <p:spPr>
          <a:xfrm>
            <a:off x="7164975" y="1992450"/>
            <a:ext cx="1979025" cy="31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00"/>
          <p:cNvPicPr preferRelativeResize="0"/>
          <p:nvPr/>
        </p:nvPicPr>
        <p:blipFill rotWithShape="1">
          <a:blip r:embed="rId2">
            <a:alphaModFix/>
          </a:blip>
          <a:srcRect l="42267" t="51944" r="35009" b="26793"/>
          <a:stretch/>
        </p:blipFill>
        <p:spPr>
          <a:xfrm>
            <a:off x="0" y="0"/>
            <a:ext cx="1108399" cy="102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00" descr="symbol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0"/>
          <p:cNvPicPr preferRelativeResize="0"/>
          <p:nvPr/>
        </p:nvPicPr>
        <p:blipFill rotWithShape="1">
          <a:blip r:embed="rId4">
            <a:alphaModFix/>
          </a:blip>
          <a:srcRect r="41540" b="34878"/>
          <a:stretch/>
        </p:blipFill>
        <p:spPr>
          <a:xfrm>
            <a:off x="7164975" y="1992450"/>
            <a:ext cx="1979025" cy="31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01"/>
          <p:cNvPicPr preferRelativeResize="0"/>
          <p:nvPr/>
        </p:nvPicPr>
        <p:blipFill rotWithShape="1">
          <a:blip r:embed="rId2">
            <a:alphaModFix/>
          </a:blip>
          <a:srcRect l="42267" t="51944" r="35009" b="26793"/>
          <a:stretch/>
        </p:blipFill>
        <p:spPr>
          <a:xfrm>
            <a:off x="0" y="0"/>
            <a:ext cx="1108399" cy="102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1" descr="symbol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2"/>
          <p:cNvPicPr preferRelativeResize="0"/>
          <p:nvPr/>
        </p:nvPicPr>
        <p:blipFill rotWithShape="1">
          <a:blip r:embed="rId2">
            <a:alphaModFix/>
          </a:blip>
          <a:srcRect r="41540" b="34878"/>
          <a:stretch/>
        </p:blipFill>
        <p:spPr>
          <a:xfrm>
            <a:off x="7164975" y="1992450"/>
            <a:ext cx="1979025" cy="31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●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○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■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●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○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■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●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○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■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4572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●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○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■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●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○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■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●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○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Char char="■"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>
  <p:cSld name="Title slide 1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5"/>
          <p:cNvPicPr preferRelativeResize="0"/>
          <p:nvPr/>
        </p:nvPicPr>
        <p:blipFill rotWithShape="1">
          <a:blip r:embed="rId2">
            <a:alphaModFix/>
          </a:blip>
          <a:srcRect l="42267" t="51944" r="35009" b="26793"/>
          <a:stretch/>
        </p:blipFill>
        <p:spPr>
          <a:xfrm>
            <a:off x="0" y="0"/>
            <a:ext cx="1108399" cy="102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5" descr="symbol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">
  <p:cSld name="TITLE_1_2">
    <p:bg>
      <p:bgPr>
        <a:solidFill>
          <a:srgbClr val="242424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06"/>
          <p:cNvPicPr preferRelativeResize="0"/>
          <p:nvPr/>
        </p:nvPicPr>
        <p:blipFill rotWithShape="1">
          <a:blip r:embed="rId2">
            <a:alphaModFix/>
          </a:blip>
          <a:srcRect l="42267" t="51944" r="35009" b="26793"/>
          <a:stretch/>
        </p:blipFill>
        <p:spPr>
          <a:xfrm>
            <a:off x="0" y="0"/>
            <a:ext cx="1108399" cy="102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6" descr="symbol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6"/>
          <p:cNvPicPr preferRelativeResize="0"/>
          <p:nvPr/>
        </p:nvPicPr>
        <p:blipFill rotWithShape="1">
          <a:blip r:embed="rId4">
            <a:alphaModFix/>
          </a:blip>
          <a:srcRect r="41540" b="34878"/>
          <a:stretch/>
        </p:blipFill>
        <p:spPr>
          <a:xfrm>
            <a:off x="7164975" y="1992450"/>
            <a:ext cx="1979025" cy="31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k 1">
  <p:cSld name="TITLE_1_2_1">
    <p:bg>
      <p:bgPr>
        <a:solidFill>
          <a:srgbClr val="242424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1">
  <p:cSld name="CUSTOM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67"/>
          <p:cNvPicPr preferRelativeResize="0"/>
          <p:nvPr/>
        </p:nvPicPr>
        <p:blipFill rotWithShape="1">
          <a:blip r:embed="rId2">
            <a:alphaModFix/>
          </a:blip>
          <a:srcRect t="75319" r="72586"/>
          <a:stretch/>
        </p:blipFill>
        <p:spPr>
          <a:xfrm rot="-5400000" flipH="1">
            <a:off x="-294262" y="4192612"/>
            <a:ext cx="1245149" cy="6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0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10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0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10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0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xample 1">
  <p:cSld name="TITLE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0"/>
          <p:cNvSpPr/>
          <p:nvPr/>
        </p:nvSpPr>
        <p:spPr>
          <a:xfrm rot="2700000">
            <a:off x="8699329" y="3758731"/>
            <a:ext cx="514208" cy="2389879"/>
          </a:xfrm>
          <a:prstGeom prst="roundRect">
            <a:avLst>
              <a:gd name="adj" fmla="val 50000"/>
            </a:avLst>
          </a:prstGeom>
          <a:solidFill>
            <a:srgbClr val="20BE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10" descr="symb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0"/>
          <p:cNvSpPr/>
          <p:nvPr/>
        </p:nvSpPr>
        <p:spPr>
          <a:xfrm rot="2700000">
            <a:off x="386670" y="-2011355"/>
            <a:ext cx="743311" cy="3456055"/>
          </a:xfrm>
          <a:prstGeom prst="roundRect">
            <a:avLst>
              <a:gd name="adj" fmla="val 50000"/>
            </a:avLst>
          </a:prstGeom>
          <a:solidFill>
            <a:srgbClr val="20BE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0"/>
          <p:cNvSpPr/>
          <p:nvPr/>
        </p:nvSpPr>
        <p:spPr>
          <a:xfrm rot="2700000" flipH="1">
            <a:off x="1015141" y="-1437709"/>
            <a:ext cx="270680" cy="2575071"/>
          </a:xfrm>
          <a:prstGeom prst="roundRect">
            <a:avLst>
              <a:gd name="adj" fmla="val 50000"/>
            </a:avLst>
          </a:prstGeom>
          <a:solidFill>
            <a:srgbClr val="D71F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2" y="152406"/>
            <a:ext cx="228601" cy="1277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0"/>
          <p:cNvSpPr/>
          <p:nvPr/>
        </p:nvSpPr>
        <p:spPr>
          <a:xfrm rot="2696579">
            <a:off x="7953915" y="4139164"/>
            <a:ext cx="213193" cy="2353181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1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11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xample 2">
  <p:cSld name="TITLE_2_2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3"/>
          <p:cNvSpPr/>
          <p:nvPr/>
        </p:nvSpPr>
        <p:spPr>
          <a:xfrm rot="2700000">
            <a:off x="8699329" y="3758731"/>
            <a:ext cx="514208" cy="2389879"/>
          </a:xfrm>
          <a:prstGeom prst="roundRect">
            <a:avLst>
              <a:gd name="adj" fmla="val 50000"/>
            </a:avLst>
          </a:prstGeom>
          <a:solidFill>
            <a:srgbClr val="20BE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13" descr="symb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13"/>
          <p:cNvSpPr/>
          <p:nvPr/>
        </p:nvSpPr>
        <p:spPr>
          <a:xfrm rot="2700000">
            <a:off x="386670" y="-2011355"/>
            <a:ext cx="743311" cy="3456055"/>
          </a:xfrm>
          <a:prstGeom prst="roundRect">
            <a:avLst>
              <a:gd name="adj" fmla="val 50000"/>
            </a:avLst>
          </a:prstGeom>
          <a:solidFill>
            <a:srgbClr val="20BE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3"/>
          <p:cNvSpPr/>
          <p:nvPr/>
        </p:nvSpPr>
        <p:spPr>
          <a:xfrm rot="2700000" flipH="1">
            <a:off x="1015141" y="-1437709"/>
            <a:ext cx="270680" cy="2575071"/>
          </a:xfrm>
          <a:prstGeom prst="roundRect">
            <a:avLst>
              <a:gd name="adj" fmla="val 50000"/>
            </a:avLst>
          </a:prstGeom>
          <a:solidFill>
            <a:srgbClr val="D71F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2" y="152406"/>
            <a:ext cx="228601" cy="12779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13"/>
          <p:cNvSpPr/>
          <p:nvPr/>
        </p:nvSpPr>
        <p:spPr>
          <a:xfrm rot="2696579">
            <a:off x="7953915" y="4139164"/>
            <a:ext cx="213193" cy="2353181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5"/>
          <p:cNvSpPr/>
          <p:nvPr/>
        </p:nvSpPr>
        <p:spPr>
          <a:xfrm rot="2700000">
            <a:off x="8699329" y="3758731"/>
            <a:ext cx="514208" cy="2389879"/>
          </a:xfrm>
          <a:prstGeom prst="roundRect">
            <a:avLst>
              <a:gd name="adj" fmla="val 50000"/>
            </a:avLst>
          </a:prstGeom>
          <a:solidFill>
            <a:srgbClr val="20BE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115" descr="symb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5"/>
          <p:cNvSpPr/>
          <p:nvPr/>
        </p:nvSpPr>
        <p:spPr>
          <a:xfrm rot="2696579">
            <a:off x="7953915" y="4139164"/>
            <a:ext cx="213193" cy="2353181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1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1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4">
  <p:cSld name="TITLE_1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68"/>
          <p:cNvPicPr preferRelativeResize="0"/>
          <p:nvPr/>
        </p:nvPicPr>
        <p:blipFill rotWithShape="1">
          <a:blip r:embed="rId3">
            <a:alphaModFix/>
          </a:blip>
          <a:srcRect t="75319" r="72586"/>
          <a:stretch/>
        </p:blipFill>
        <p:spPr>
          <a:xfrm rot="5400000" flipH="1">
            <a:off x="8193113" y="294262"/>
            <a:ext cx="1245149" cy="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6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1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11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97" name="Google Shape;197;p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835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8"/>
          <p:cNvSpPr/>
          <p:nvPr/>
        </p:nvSpPr>
        <p:spPr>
          <a:xfrm rot="2700000">
            <a:off x="8699329" y="3758731"/>
            <a:ext cx="514208" cy="2389879"/>
          </a:xfrm>
          <a:prstGeom prst="roundRect">
            <a:avLst>
              <a:gd name="adj" fmla="val 50000"/>
            </a:avLst>
          </a:prstGeom>
          <a:solidFill>
            <a:srgbClr val="20BE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18" descr="symb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8"/>
          <p:cNvSpPr/>
          <p:nvPr/>
        </p:nvSpPr>
        <p:spPr>
          <a:xfrm rot="2700000">
            <a:off x="386670" y="-2011355"/>
            <a:ext cx="743311" cy="3456055"/>
          </a:xfrm>
          <a:prstGeom prst="roundRect">
            <a:avLst>
              <a:gd name="adj" fmla="val 50000"/>
            </a:avLst>
          </a:prstGeom>
          <a:solidFill>
            <a:srgbClr val="20BE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8"/>
          <p:cNvSpPr/>
          <p:nvPr/>
        </p:nvSpPr>
        <p:spPr>
          <a:xfrm rot="2700000" flipH="1">
            <a:off x="1015141" y="-1437709"/>
            <a:ext cx="270680" cy="2575071"/>
          </a:xfrm>
          <a:prstGeom prst="roundRect">
            <a:avLst>
              <a:gd name="adj" fmla="val 50000"/>
            </a:avLst>
          </a:prstGeom>
          <a:solidFill>
            <a:srgbClr val="D71F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2" y="152406"/>
            <a:ext cx="228601" cy="1277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8"/>
          <p:cNvSpPr/>
          <p:nvPr/>
        </p:nvSpPr>
        <p:spPr>
          <a:xfrm rot="2696579">
            <a:off x="7953915" y="4139164"/>
            <a:ext cx="213193" cy="2353181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1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2">
  <p:cSld name="TITLE_AND_BODY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20" descr="symb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400" y="111900"/>
            <a:ext cx="205740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xample 1 1">
  <p:cSld name="TITLE_2_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21"/>
          <p:cNvPicPr preferRelativeResize="0"/>
          <p:nvPr/>
        </p:nvPicPr>
        <p:blipFill rotWithShape="1">
          <a:blip r:embed="rId2">
            <a:alphaModFix/>
          </a:blip>
          <a:srcRect l="42267" t="51944" r="35009" b="26793"/>
          <a:stretch/>
        </p:blipFill>
        <p:spPr>
          <a:xfrm>
            <a:off x="0" y="0"/>
            <a:ext cx="1108399" cy="102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21" descr="symbol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400" y="11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21"/>
          <p:cNvPicPr preferRelativeResize="0"/>
          <p:nvPr/>
        </p:nvPicPr>
        <p:blipFill rotWithShape="1">
          <a:blip r:embed="rId4">
            <a:alphaModFix/>
          </a:blip>
          <a:srcRect r="41540" b="34878"/>
          <a:stretch/>
        </p:blipFill>
        <p:spPr>
          <a:xfrm>
            <a:off x="7164975" y="1992450"/>
            <a:ext cx="1979025" cy="31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3">
  <p:cSld name="TITLE_AND_BODY_1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22" descr="symbol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400" y="111900"/>
            <a:ext cx="205740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7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4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">
  <p:cSld name="TITLE_6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1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- Título e subtítulo">
  <p:cSld name="Interior - Título más subtítulo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6"/>
          <p:cNvSpPr txBox="1"/>
          <p:nvPr/>
        </p:nvSpPr>
        <p:spPr>
          <a:xfrm>
            <a:off x="323528" y="1172659"/>
            <a:ext cx="1996200" cy="3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30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6"/>
          <p:cNvSpPr txBox="1"/>
          <p:nvPr/>
        </p:nvSpPr>
        <p:spPr>
          <a:xfrm>
            <a:off x="313730" y="227399"/>
            <a:ext cx="86016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30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6"/>
          <p:cNvSpPr/>
          <p:nvPr/>
        </p:nvSpPr>
        <p:spPr>
          <a:xfrm>
            <a:off x="8582042" y="4840002"/>
            <a:ext cx="2103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3042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800" b="0" i="0" u="none" strike="noStrike" cap="none">
              <a:solidFill>
                <a:srgbClr val="0030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538" y="4737732"/>
            <a:ext cx="731973" cy="34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202" y="178089"/>
            <a:ext cx="461625" cy="3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2">
  <p:cSld name="CUSTOM_1_1_4">
    <p:bg>
      <p:bgPr>
        <a:solidFill>
          <a:srgbClr val="F3114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1">
  <p:cSld name="CUSTOM_1_1_2">
    <p:bg>
      <p:bgPr>
        <a:solidFill>
          <a:srgbClr val="F31143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1">
  <p:cSld name="TITLE_AND_BODY_1_4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">
  <p:cSld name="CUSTOM_1_1_1"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CUSTOM_1_1_2">
    <p:bg>
      <p:bgPr>
        <a:solidFill>
          <a:srgbClr val="F31143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1">
  <p:cSld name="CUSTOM_1_1_3">
    <p:bg>
      <p:bgPr>
        <a:solidFill>
          <a:srgbClr val="F31143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Blank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3">
  <p:cSld name="CUSTOM_1_1_5">
    <p:bg>
      <p:bgPr>
        <a:solidFill>
          <a:srgbClr val="F3114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4">
  <p:cSld name="CUSTOM_1_1_6">
    <p:bg>
      <p:bgPr>
        <a:solidFill>
          <a:srgbClr val="F3114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8">
  <p:cSld name="TITLE_8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1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9">
  <p:cSld name="TITLE_9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1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0">
  <p:cSld name="TITLE_10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o B 1 columna">
  <p:cSld name="1_Texto B 1 columna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9"/>
          <p:cNvSpPr txBox="1">
            <a:spLocks noGrp="1"/>
          </p:cNvSpPr>
          <p:nvPr>
            <p:ph type="body" idx="1"/>
          </p:nvPr>
        </p:nvSpPr>
        <p:spPr>
          <a:xfrm>
            <a:off x="288971" y="1945175"/>
            <a:ext cx="2920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139"/>
          <p:cNvSpPr txBox="1">
            <a:spLocks noGrp="1"/>
          </p:cNvSpPr>
          <p:nvPr>
            <p:ph type="body" idx="2"/>
          </p:nvPr>
        </p:nvSpPr>
        <p:spPr>
          <a:xfrm>
            <a:off x="278887" y="1410891"/>
            <a:ext cx="2930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139"/>
          <p:cNvSpPr txBox="1">
            <a:spLocks noGrp="1"/>
          </p:cNvSpPr>
          <p:nvPr>
            <p:ph type="body" idx="3"/>
          </p:nvPr>
        </p:nvSpPr>
        <p:spPr>
          <a:xfrm>
            <a:off x="3889093" y="1427975"/>
            <a:ext cx="4895400" cy="30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139"/>
          <p:cNvSpPr txBox="1">
            <a:spLocks noGrp="1"/>
          </p:cNvSpPr>
          <p:nvPr>
            <p:ph type="body" idx="4"/>
          </p:nvPr>
        </p:nvSpPr>
        <p:spPr>
          <a:xfrm>
            <a:off x="294005" y="2573870"/>
            <a:ext cx="2857200" cy="19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2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2">
  <p:cSld name="TITLE_AND_BODY_1_5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- En blanco">
  <p:cSld name="Interior - En blanco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drão">
  <p:cSld name="Padrão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2"/>
          <p:cNvSpPr txBox="1">
            <a:spLocks noGrp="1"/>
          </p:cNvSpPr>
          <p:nvPr>
            <p:ph type="title"/>
          </p:nvPr>
        </p:nvSpPr>
        <p:spPr>
          <a:xfrm>
            <a:off x="179512" y="51472"/>
            <a:ext cx="885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400" b="1" i="0" u="none" strike="noStrike" cap="none">
                <a:solidFill>
                  <a:srgbClr val="00527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1">
  <p:cSld name="TITLE_1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1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2">
  <p:cSld name="TITLE_1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1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_1_1">
  <p:cSld name="TITLE_2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1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 5">
  <p:cSld name="CUSTOM_1_1_7">
    <p:bg>
      <p:bgPr>
        <a:solidFill>
          <a:srgbClr val="F31143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46" descr="logo-ci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5" y="4695760"/>
            <a:ext cx="455075" cy="18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4">
  <p:cSld name="TITLE_1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47"/>
          <p:cNvPicPr preferRelativeResize="0"/>
          <p:nvPr/>
        </p:nvPicPr>
        <p:blipFill rotWithShape="1">
          <a:blip r:embed="rId2">
            <a:alphaModFix/>
          </a:blip>
          <a:srcRect t="75319" r="72586"/>
          <a:stretch/>
        </p:blipFill>
        <p:spPr>
          <a:xfrm rot="5400000" flipH="1">
            <a:off x="8193113" y="294262"/>
            <a:ext cx="1245149" cy="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8"/>
          <p:cNvSpPr txBox="1">
            <a:spLocks noGrp="1"/>
          </p:cNvSpPr>
          <p:nvPr>
            <p:ph type="body" idx="1"/>
          </p:nvPr>
        </p:nvSpPr>
        <p:spPr>
          <a:xfrm>
            <a:off x="356616" y="1353312"/>
            <a:ext cx="8407500" cy="30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Noto Sans Symbols"/>
              <a:buChar char="∙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Arial"/>
              <a:buChar char="–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Noto Sans Symbols"/>
              <a:buChar char="▪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Arial"/>
              <a:buChar char="○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999B"/>
              </a:buClr>
              <a:buSzPts val="1200"/>
              <a:buFont typeface="Noto Sans Symbols"/>
              <a:buChar char="∙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7999B"/>
              </a:buClr>
              <a:buSzPts val="1600"/>
              <a:buFont typeface="Arial"/>
              <a:buChar char="–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7999B"/>
              </a:buClr>
              <a:buSzPts val="1600"/>
              <a:buFont typeface="Noto Sans Symbols"/>
              <a:buChar char="▪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7999B"/>
              </a:buClr>
              <a:buSzPts val="1600"/>
              <a:buFont typeface="Arial"/>
              <a:buChar char="○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97999B"/>
              </a:buClr>
              <a:buSzPts val="1600"/>
              <a:buFont typeface="Noto Sans Symbols"/>
              <a:buChar char="∙"/>
              <a:defRPr sz="1400" b="0" i="0" u="none" strike="noStrike" cap="none">
                <a:solidFill>
                  <a:srgbClr val="53565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148"/>
          <p:cNvSpPr txBox="1">
            <a:spLocks noGrp="1"/>
          </p:cNvSpPr>
          <p:nvPr>
            <p:ph type="title"/>
          </p:nvPr>
        </p:nvSpPr>
        <p:spPr>
          <a:xfrm>
            <a:off x="356616" y="301752"/>
            <a:ext cx="84075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148"/>
          <p:cNvSpPr txBox="1"/>
          <p:nvPr/>
        </p:nvSpPr>
        <p:spPr>
          <a:xfrm>
            <a:off x="8608950" y="4728555"/>
            <a:ext cx="346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 5">
  <p:cSld name="TITLE_1_9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Blank 1 1">
  <p:cSld name="CUSTOM_1_5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5">
  <p:cSld name="TITLE_AND_BODY_8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2">
  <p:cSld name="TITLE_AND_BODY_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 1">
  <p:cSld name="TITLE_1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3"/>
          <p:cNvSpPr/>
          <p:nvPr/>
        </p:nvSpPr>
        <p:spPr>
          <a:xfrm flipH="1">
            <a:off x="0" y="227907"/>
            <a:ext cx="63000" cy="529200"/>
          </a:xfrm>
          <a:prstGeom prst="rect">
            <a:avLst/>
          </a:prstGeom>
          <a:solidFill>
            <a:srgbClr val="F311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6">
  <p:cSld name="TITLE_AND_BODY_9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1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 10">
  <p:cSld name="TITLE_1_1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99000" y="4697675"/>
            <a:ext cx="455075" cy="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2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6">
          <p15:clr>
            <a:srgbClr val="CCCCCC"/>
          </p15:clr>
        </p15:guide>
        <p15:guide id="2" pos="5604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42" Type="http://schemas.openxmlformats.org/officeDocument/2006/relationships/slideLayout" Target="../slideLayouts/slideLayout76.xml"/><Relationship Id="rId47" Type="http://schemas.openxmlformats.org/officeDocument/2006/relationships/slideLayout" Target="../slideLayouts/slideLayout81.xml"/><Relationship Id="rId50" Type="http://schemas.openxmlformats.org/officeDocument/2006/relationships/slideLayout" Target="../slideLayouts/slideLayout84.xml"/><Relationship Id="rId55" Type="http://schemas.openxmlformats.org/officeDocument/2006/relationships/slideLayout" Target="../slideLayouts/slideLayout89.xml"/><Relationship Id="rId6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slideLayout" Target="../slideLayouts/slideLayout74.xml"/><Relationship Id="rId45" Type="http://schemas.openxmlformats.org/officeDocument/2006/relationships/slideLayout" Target="../slideLayouts/slideLayout79.xml"/><Relationship Id="rId53" Type="http://schemas.openxmlformats.org/officeDocument/2006/relationships/slideLayout" Target="../slideLayouts/slideLayout87.xml"/><Relationship Id="rId58" Type="http://schemas.openxmlformats.org/officeDocument/2006/relationships/slideLayout" Target="../slideLayouts/slideLayout92.xml"/><Relationship Id="rId5" Type="http://schemas.openxmlformats.org/officeDocument/2006/relationships/slideLayout" Target="../slideLayouts/slideLayout39.xml"/><Relationship Id="rId61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43" Type="http://schemas.openxmlformats.org/officeDocument/2006/relationships/slideLayout" Target="../slideLayouts/slideLayout77.xml"/><Relationship Id="rId48" Type="http://schemas.openxmlformats.org/officeDocument/2006/relationships/slideLayout" Target="../slideLayouts/slideLayout82.xml"/><Relationship Id="rId56" Type="http://schemas.openxmlformats.org/officeDocument/2006/relationships/slideLayout" Target="../slideLayouts/slideLayout90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42.xml"/><Relationship Id="rId51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Relationship Id="rId46" Type="http://schemas.openxmlformats.org/officeDocument/2006/relationships/slideLayout" Target="../slideLayouts/slideLayout80.xml"/><Relationship Id="rId59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54" Type="http://schemas.openxmlformats.org/officeDocument/2006/relationships/slideLayout" Target="../slideLayouts/slideLayout88.xml"/><Relationship Id="rId6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49" Type="http://schemas.openxmlformats.org/officeDocument/2006/relationships/slideLayout" Target="../slideLayouts/slideLayout83.xml"/><Relationship Id="rId57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78.xml"/><Relationship Id="rId52" Type="http://schemas.openxmlformats.org/officeDocument/2006/relationships/slideLayout" Target="../slideLayouts/slideLayout86.xml"/><Relationship Id="rId6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26" r:id="rId43"/>
    <p:sldLayoutId id="2147483727" r:id="rId44"/>
    <p:sldLayoutId id="2147483728" r:id="rId45"/>
    <p:sldLayoutId id="2147483729" r:id="rId46"/>
    <p:sldLayoutId id="2147483730" r:id="rId47"/>
    <p:sldLayoutId id="2147483731" r:id="rId48"/>
    <p:sldLayoutId id="2147483732" r:id="rId49"/>
    <p:sldLayoutId id="2147483733" r:id="rId50"/>
    <p:sldLayoutId id="2147483734" r:id="rId51"/>
    <p:sldLayoutId id="2147483735" r:id="rId52"/>
    <p:sldLayoutId id="2147483736" r:id="rId53"/>
    <p:sldLayoutId id="2147483737" r:id="rId54"/>
    <p:sldLayoutId id="2147483738" r:id="rId55"/>
    <p:sldLayoutId id="2147483739" r:id="rId56"/>
    <p:sldLayoutId id="2147483740" r:id="rId57"/>
    <p:sldLayoutId id="2147483741" r:id="rId58"/>
    <p:sldLayoutId id="2147483742" r:id="rId59"/>
    <p:sldLayoutId id="2147483743" r:id="rId60"/>
    <p:sldLayoutId id="2147483744" r:id="rId61"/>
    <p:sldLayoutId id="2147483745" r:id="rId62"/>
    <p:sldLayoutId id="2147483746" r:id="rId6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85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learn.microsoft.com/pt-br/azure/ai-services/document-intelligence/?view=doc-intel-4.0.0" TargetMode="Externa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9.xml"/><Relationship Id="rId6" Type="http://schemas.openxmlformats.org/officeDocument/2006/relationships/hyperlink" Target="https://learn.microsoft.com/pt-br/azure/ai-services/document-intelligence/?view=doc-intel-4.0.0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umentintelligence.ai.azure.com/studi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21.png"/><Relationship Id="rId11" Type="http://schemas.openxmlformats.org/officeDocument/2006/relationships/diagramLayout" Target="../diagrams/layout1.xml"/><Relationship Id="rId5" Type="http://schemas.openxmlformats.org/officeDocument/2006/relationships/hyperlink" Target="https://linktree.com/nizzola" TargetMode="External"/><Relationship Id="rId10" Type="http://schemas.openxmlformats.org/officeDocument/2006/relationships/diagramData" Target="../diagrams/data1.xml"/><Relationship Id="rId4" Type="http://schemas.openxmlformats.org/officeDocument/2006/relationships/hyperlink" Target="http://www.linkedin.com/in/nizzola" TargetMode="External"/><Relationship Id="rId9" Type="http://schemas.openxmlformats.org/officeDocument/2006/relationships/image" Target="../media/image24.png"/><Relationship Id="rId14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1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39f10b371_0_0"/>
          <p:cNvSpPr txBox="1"/>
          <p:nvPr/>
        </p:nvSpPr>
        <p:spPr>
          <a:xfrm>
            <a:off x="577025" y="1641525"/>
            <a:ext cx="4506900" cy="1809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A5A50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Usando serviços de I.A. de fala e visão e criando aplicações inclusivas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5DA450-9479-1AEB-77D2-BB942E58B9BC}"/>
              </a:ext>
            </a:extLst>
          </p:cNvPr>
          <p:cNvSpPr txBox="1"/>
          <p:nvPr/>
        </p:nvSpPr>
        <p:spPr>
          <a:xfrm>
            <a:off x="577025" y="4660777"/>
            <a:ext cx="3669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Márcio Rogério Nizzola – Systems Architect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81EF22-F148-3687-82E8-EE8DC56F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5" y="0"/>
            <a:ext cx="3752850" cy="1647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E15C1E6-CE71-C27B-E40B-9B8FA0856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571750"/>
            <a:ext cx="2038350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>
          <a:extLst>
            <a:ext uri="{FF2B5EF4-FFF2-40B4-BE49-F238E27FC236}">
              <a16:creationId xmlns:a16="http://schemas.microsoft.com/office/drawing/2014/main" id="{C19BF214-E8FA-8377-1675-ED25A2A9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">
            <a:extLst>
              <a:ext uri="{FF2B5EF4-FFF2-40B4-BE49-F238E27FC236}">
                <a16:creationId xmlns:a16="http://schemas.microsoft.com/office/drawing/2014/main" id="{F709FBDA-48AA-9975-E467-A897728DCB3C}"/>
              </a:ext>
            </a:extLst>
          </p:cNvPr>
          <p:cNvSpPr txBox="1"/>
          <p:nvPr/>
        </p:nvSpPr>
        <p:spPr>
          <a:xfrm>
            <a:off x="565621" y="609300"/>
            <a:ext cx="4818900" cy="7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Projeto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">
            <a:extLst>
              <a:ext uri="{FF2B5EF4-FFF2-40B4-BE49-F238E27FC236}">
                <a16:creationId xmlns:a16="http://schemas.microsoft.com/office/drawing/2014/main" id="{336C7177-1A6A-E4DC-D8DA-F306C665A13E}"/>
              </a:ext>
            </a:extLst>
          </p:cNvPr>
          <p:cNvSpPr txBox="1"/>
          <p:nvPr/>
        </p:nvSpPr>
        <p:spPr>
          <a:xfrm>
            <a:off x="565621" y="1324947"/>
            <a:ext cx="4818900" cy="2220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Combinar serviços distintos para a criação de uma aplicação que: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Tx/>
              <a:buChar char="-"/>
            </a:pPr>
            <a:r>
              <a:rPr lang="pt-BR" sz="2200" dirty="0">
                <a:latin typeface="Calibri"/>
                <a:ea typeface="Calibri"/>
                <a:cs typeface="Calibri"/>
                <a:sym typeface="Calibri"/>
              </a:rPr>
              <a:t>Interpreta documentos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Tx/>
              <a:buChar char="-"/>
            </a:pPr>
            <a:r>
              <a:rPr lang="pt-BR" sz="2200" dirty="0">
                <a:latin typeface="Calibri"/>
                <a:ea typeface="Calibri"/>
                <a:cs typeface="Calibri"/>
                <a:sym typeface="Calibri"/>
              </a:rPr>
              <a:t>Resume o significado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Tx/>
              <a:buChar char="-"/>
            </a:pPr>
            <a:r>
              <a:rPr lang="pt-BR" sz="2200" dirty="0">
                <a:latin typeface="Calibri"/>
                <a:ea typeface="Calibri"/>
                <a:cs typeface="Calibri"/>
                <a:sym typeface="Calibri"/>
              </a:rPr>
              <a:t>Permite fazer perguntas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Tx/>
              <a:buChar char="-"/>
            </a:pPr>
            <a:endParaRPr lang="pt-BR"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 descr="Brinquedo de lego&#10;&#10;O conteúdo gerado por IA pode estar incorreto.">
            <a:extLst>
              <a:ext uri="{FF2B5EF4-FFF2-40B4-BE49-F238E27FC236}">
                <a16:creationId xmlns:a16="http://schemas.microsoft.com/office/drawing/2014/main" id="{B0B4997B-322F-5889-7EDC-C99A60B4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884" y="933494"/>
            <a:ext cx="3380014" cy="3380014"/>
          </a:xfrm>
          <a:prstGeom prst="rect">
            <a:avLst/>
          </a:prstGeom>
        </p:spPr>
      </p:pic>
      <p:pic>
        <p:nvPicPr>
          <p:cNvPr id="3080" name="Picture 8" descr="Azure Document Intelligence ( Form Recognizer ) | by Rupal Yadav | Medium">
            <a:extLst>
              <a:ext uri="{FF2B5EF4-FFF2-40B4-BE49-F238E27FC236}">
                <a16:creationId xmlns:a16="http://schemas.microsoft.com/office/drawing/2014/main" id="{9F3F8ADF-DD25-F1F2-FF5E-136968FEE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61" y="3524161"/>
            <a:ext cx="957073" cy="89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zure Icons - Download the Speech Services latest icon in SVG and PNG  format.">
            <a:extLst>
              <a:ext uri="{FF2B5EF4-FFF2-40B4-BE49-F238E27FC236}">
                <a16:creationId xmlns:a16="http://schemas.microsoft.com/office/drawing/2014/main" id="{92E8A3C9-C3FA-6DF3-DE3D-46F8F50D2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15" y="3612927"/>
            <a:ext cx="804737" cy="8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Ícone colorido de Blob de armazenamento do Azure em PNG, SVG">
            <a:extLst>
              <a:ext uri="{FF2B5EF4-FFF2-40B4-BE49-F238E27FC236}">
                <a16:creationId xmlns:a16="http://schemas.microsoft.com/office/drawing/2014/main" id="{0E4601E7-D445-16BF-CA3C-E31C5CB8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33" y="3487407"/>
            <a:ext cx="926053" cy="9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97E6D3-755E-3069-D57E-0B79D93DAED3}"/>
              </a:ext>
            </a:extLst>
          </p:cNvPr>
          <p:cNvSpPr txBox="1"/>
          <p:nvPr/>
        </p:nvSpPr>
        <p:spPr>
          <a:xfrm>
            <a:off x="549252" y="4417665"/>
            <a:ext cx="95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/>
              <a:t>Azure </a:t>
            </a:r>
            <a:r>
              <a:rPr lang="pt-BR" sz="800" dirty="0" err="1"/>
              <a:t>Document</a:t>
            </a:r>
            <a:r>
              <a:rPr lang="pt-BR" sz="800" dirty="0"/>
              <a:t> </a:t>
            </a:r>
            <a:r>
              <a:rPr lang="pt-BR" sz="800" dirty="0" err="1"/>
              <a:t>Intelligence</a:t>
            </a:r>
            <a:endParaRPr lang="pt-BR" sz="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74996A2-7142-C27B-FE78-2E5F3B88F004}"/>
              </a:ext>
            </a:extLst>
          </p:cNvPr>
          <p:cNvSpPr txBox="1"/>
          <p:nvPr/>
        </p:nvSpPr>
        <p:spPr>
          <a:xfrm>
            <a:off x="1605402" y="4413460"/>
            <a:ext cx="9570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/>
              <a:t>Azure </a:t>
            </a:r>
            <a:r>
              <a:rPr lang="pt-BR" sz="800" dirty="0" err="1"/>
              <a:t>Speak</a:t>
            </a:r>
            <a:endParaRPr lang="pt-BR" sz="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F9D409-CAD1-C387-060B-140A1369AFA9}"/>
              </a:ext>
            </a:extLst>
          </p:cNvPr>
          <p:cNvSpPr txBox="1"/>
          <p:nvPr/>
        </p:nvSpPr>
        <p:spPr>
          <a:xfrm>
            <a:off x="2696321" y="4351905"/>
            <a:ext cx="957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/>
              <a:t>Azure </a:t>
            </a:r>
            <a:r>
              <a:rPr lang="pt-BR" sz="800" dirty="0" err="1"/>
              <a:t>Storage</a:t>
            </a:r>
            <a:endParaRPr lang="pt-BR" sz="800" dirty="0"/>
          </a:p>
          <a:p>
            <a:pPr algn="ctr"/>
            <a:r>
              <a:rPr lang="pt-BR" sz="800" dirty="0" err="1"/>
              <a:t>Blob</a:t>
            </a:r>
            <a:endParaRPr lang="pt-BR" sz="800" dirty="0"/>
          </a:p>
        </p:txBody>
      </p:sp>
      <p:pic>
        <p:nvPicPr>
          <p:cNvPr id="3086" name="Picture 14" descr="Azure OpenAI Integrations – Celigo">
            <a:extLst>
              <a:ext uri="{FF2B5EF4-FFF2-40B4-BE49-F238E27FC236}">
                <a16:creationId xmlns:a16="http://schemas.microsoft.com/office/drawing/2014/main" id="{57690ABB-101E-6CCB-D31C-3124CA1D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471" y="3275490"/>
            <a:ext cx="1414969" cy="141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670262-29F0-5B34-35CD-7B06F7B15B4E}"/>
              </a:ext>
            </a:extLst>
          </p:cNvPr>
          <p:cNvSpPr txBox="1"/>
          <p:nvPr/>
        </p:nvSpPr>
        <p:spPr>
          <a:xfrm>
            <a:off x="3851863" y="4351905"/>
            <a:ext cx="9570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/>
              <a:t>Azure Open AI</a:t>
            </a:r>
          </a:p>
        </p:txBody>
      </p:sp>
      <p:sp>
        <p:nvSpPr>
          <p:cNvPr id="3" name="Google Shape;394;p5">
            <a:extLst>
              <a:ext uri="{FF2B5EF4-FFF2-40B4-BE49-F238E27FC236}">
                <a16:creationId xmlns:a16="http://schemas.microsoft.com/office/drawing/2014/main" id="{7D38CBFF-5B24-1364-EC44-D8057F182DAA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0855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9"/>
          <p:cNvSpPr txBox="1"/>
          <p:nvPr/>
        </p:nvSpPr>
        <p:spPr>
          <a:xfrm>
            <a:off x="551775" y="472300"/>
            <a:ext cx="3964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F95E4E"/>
                </a:solidFill>
                <a:latin typeface="DM Sans"/>
                <a:ea typeface="DM Sans"/>
                <a:cs typeface="DM Sans"/>
                <a:sym typeface="DM Sans"/>
              </a:rPr>
              <a:t>Quais </a:t>
            </a:r>
            <a:r>
              <a:rPr lang="en" sz="4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serviços </a:t>
            </a:r>
            <a:r>
              <a:rPr lang="en" sz="4000" b="1" i="0" u="none" strike="noStrike" cap="none">
                <a:solidFill>
                  <a:srgbClr val="F95E4E"/>
                </a:solidFill>
                <a:latin typeface="DM Sans"/>
                <a:ea typeface="DM Sans"/>
                <a:cs typeface="DM Sans"/>
                <a:sym typeface="DM Sans"/>
              </a:rPr>
              <a:t>vamos utilizar no </a:t>
            </a:r>
            <a:r>
              <a:rPr lang="en" sz="4000" b="1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projeto</a:t>
            </a:r>
            <a:endParaRPr sz="4000" b="1" i="0" u="none" strike="noStrike" cap="none"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36" name="Google Shape;436;p9"/>
          <p:cNvSpPr txBox="1"/>
          <p:nvPr/>
        </p:nvSpPr>
        <p:spPr>
          <a:xfrm>
            <a:off x="1204650" y="2155975"/>
            <a:ext cx="67347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AB9FF"/>
                </a:solidFill>
                <a:latin typeface="DM Sans Light"/>
                <a:ea typeface="DM Sans Light"/>
                <a:cs typeface="DM Sans Light"/>
                <a:sym typeface="DM Sans Light"/>
              </a:rPr>
              <a:t>Processos da ferramenta</a:t>
            </a:r>
            <a:endParaRPr sz="1200" b="0" i="0" u="none" strike="noStrike" cap="none">
              <a:solidFill>
                <a:srgbClr val="FAB9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cxnSp>
        <p:nvCxnSpPr>
          <p:cNvPr id="437" name="Google Shape;437;p9"/>
          <p:cNvCxnSpPr/>
          <p:nvPr/>
        </p:nvCxnSpPr>
        <p:spPr>
          <a:xfrm>
            <a:off x="472975" y="2385975"/>
            <a:ext cx="2433000" cy="0"/>
          </a:xfrm>
          <a:prstGeom prst="straightConnector1">
            <a:avLst/>
          </a:prstGeom>
          <a:noFill/>
          <a:ln w="19050" cap="flat" cmpd="sng">
            <a:solidFill>
              <a:srgbClr val="FA5A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9"/>
          <p:cNvSpPr/>
          <p:nvPr/>
        </p:nvSpPr>
        <p:spPr>
          <a:xfrm>
            <a:off x="1538975" y="2697032"/>
            <a:ext cx="548700" cy="535800"/>
          </a:xfrm>
          <a:prstGeom prst="ellipse">
            <a:avLst/>
          </a:prstGeom>
          <a:solidFill>
            <a:srgbClr val="FA5A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sz="29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9" name="Google Shape;439;p9"/>
          <p:cNvSpPr txBox="1"/>
          <p:nvPr/>
        </p:nvSpPr>
        <p:spPr>
          <a:xfrm>
            <a:off x="560525" y="3320800"/>
            <a:ext cx="2505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9B7FF"/>
                </a:solidFill>
                <a:latin typeface="DM Sans"/>
                <a:ea typeface="DM Sans"/>
                <a:cs typeface="DM Sans"/>
                <a:sym typeface="DM Sans"/>
              </a:rPr>
              <a:t>Envio de Arquivos</a:t>
            </a:r>
            <a:endParaRPr sz="700" b="0" i="0" u="none" strike="noStrike" cap="none">
              <a:solidFill>
                <a:srgbClr val="F9B7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Enviar imagens para o Storage permitindo que sejam acessados pelo aplicativo em nuvem.</a:t>
            </a:r>
            <a:endParaRPr sz="9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4311500" y="2697032"/>
            <a:ext cx="548700" cy="535800"/>
          </a:xfrm>
          <a:prstGeom prst="ellipse">
            <a:avLst/>
          </a:prstGeom>
          <a:solidFill>
            <a:srgbClr val="FA5A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29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1" name="Google Shape;441;p9"/>
          <p:cNvSpPr txBox="1"/>
          <p:nvPr/>
        </p:nvSpPr>
        <p:spPr>
          <a:xfrm>
            <a:off x="3372700" y="3320800"/>
            <a:ext cx="2505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rgbClr val="F9B7FF"/>
                </a:solidFill>
                <a:latin typeface="DM Sans"/>
                <a:ea typeface="DM Sans"/>
                <a:cs typeface="DM Sans"/>
                <a:sym typeface="DM Sans"/>
              </a:rPr>
              <a:t>Análise</a:t>
            </a:r>
            <a:endParaRPr sz="700" b="0" i="0" u="none" strike="noStrike" cap="none">
              <a:solidFill>
                <a:srgbClr val="F9B7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Utilizar Azure Document Intelligence para receber uma análise detalhada dos elementos presentes no documento.</a:t>
            </a:r>
            <a:endParaRPr sz="13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5018025" y="520825"/>
            <a:ext cx="35742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A idéia principal é enviar um arquivo para obter a análise e fazer com que o mesmo possa ser interpretado.</a:t>
            </a:r>
            <a:endParaRPr sz="1300" b="0" i="0" u="none" strike="noStrike" cap="none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Validando a utilidade dos serviços e permitindo pensar em inúmeras utilizações.</a:t>
            </a:r>
            <a:endParaRPr sz="1300" b="0" i="0" u="none" strike="noStrike" cap="none">
              <a:solidFill>
                <a:schemeClr val="lt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7103232" y="2710586"/>
            <a:ext cx="548700" cy="535800"/>
          </a:xfrm>
          <a:prstGeom prst="ellipse">
            <a:avLst/>
          </a:prstGeom>
          <a:solidFill>
            <a:srgbClr val="FA5A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2900" b="1" i="0" u="none" strike="noStrike" cap="non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9"/>
          <p:cNvSpPr txBox="1"/>
          <p:nvPr/>
        </p:nvSpPr>
        <p:spPr>
          <a:xfrm>
            <a:off x="6124775" y="3320800"/>
            <a:ext cx="2505600" cy="10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rgbClr val="F9B7FF"/>
                </a:solidFill>
                <a:latin typeface="DM Sans"/>
                <a:ea typeface="DM Sans"/>
                <a:cs typeface="DM Sans"/>
                <a:sym typeface="DM Sans"/>
              </a:rPr>
              <a:t>Interpretação</a:t>
            </a:r>
            <a:endParaRPr sz="700" b="0" i="0" u="none" strike="noStrike" cap="none">
              <a:solidFill>
                <a:srgbClr val="F9B7FF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DM Sans Light"/>
                <a:ea typeface="DM Sans Light"/>
                <a:cs typeface="DM Sans Light"/>
                <a:sym typeface="DM Sans Light"/>
              </a:rPr>
              <a:t>Realizar a leitura utilizando I.A. para entender os elementos presentes no documento e fornecer insights sobre o que se trata</a:t>
            </a:r>
            <a:endParaRPr sz="1300" b="1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740675" y="4252350"/>
            <a:ext cx="78897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 b="1" i="0" u="none" strike="noStrike" cap="none">
                <a:solidFill>
                  <a:srgbClr val="FA5A50"/>
                </a:solidFill>
                <a:latin typeface="Poppins"/>
                <a:ea typeface="Poppins"/>
                <a:cs typeface="Poppins"/>
                <a:sym typeface="Poppins"/>
              </a:rPr>
              <a:t>Utilizar serviços em nuvem Azure para solução dos problemas</a:t>
            </a:r>
            <a:endParaRPr sz="1000" b="1" i="0" u="none" strike="noStrike" cap="none">
              <a:solidFill>
                <a:srgbClr val="FA5A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6" name="Google Shape;446;p9"/>
          <p:cNvCxnSpPr/>
          <p:nvPr/>
        </p:nvCxnSpPr>
        <p:spPr>
          <a:xfrm>
            <a:off x="6390700" y="2385975"/>
            <a:ext cx="2371500" cy="0"/>
          </a:xfrm>
          <a:prstGeom prst="straightConnector1">
            <a:avLst/>
          </a:prstGeom>
          <a:noFill/>
          <a:ln w="19050" cap="flat" cmpd="sng">
            <a:solidFill>
              <a:srgbClr val="FA5A5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"/>
          <p:cNvSpPr txBox="1"/>
          <p:nvPr/>
        </p:nvSpPr>
        <p:spPr>
          <a:xfrm>
            <a:off x="484350" y="565400"/>
            <a:ext cx="45084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Projeto:</a:t>
            </a:r>
            <a:endParaRPr sz="46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0" i="0" u="none" strike="noStrike" cap="none">
                <a:solidFill>
                  <a:srgbClr val="FA5A50"/>
                </a:solidFill>
                <a:latin typeface="DM Sans Black"/>
                <a:ea typeface="DM Sans Black"/>
                <a:cs typeface="DM Sans Black"/>
                <a:sym typeface="DM Sans Black"/>
              </a:rPr>
              <a:t> Identificador de documentos</a:t>
            </a:r>
            <a:endParaRPr sz="50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453" name="Google Shape;453;p10"/>
          <p:cNvSpPr txBox="1"/>
          <p:nvPr/>
        </p:nvSpPr>
        <p:spPr>
          <a:xfrm>
            <a:off x="4772350" y="798275"/>
            <a:ext cx="3890100" cy="25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Uso prático das tecnologias</a:t>
            </a:r>
            <a:endParaRPr sz="20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200"/>
              <a:buFont typeface="DM Sans"/>
              <a:buChar char="●"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Identificação de Documentos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200"/>
              <a:buFont typeface="DM Sans"/>
              <a:buChar char="●"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Interpretação dos dados usando I.A.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Serviços Utilizados</a:t>
            </a:r>
            <a:endParaRPr sz="20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200"/>
              <a:buFont typeface="DM Sans"/>
              <a:buChar char="●"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Azure Document Intelligence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200"/>
              <a:buFont typeface="DM Sans"/>
              <a:buChar char="●"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Azure Open Ai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Azure Storage Blob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Tecnologia</a:t>
            </a:r>
            <a:endParaRPr sz="20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200"/>
              <a:buFont typeface="DM Sans"/>
              <a:buChar char="●"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Microsoft .NET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200"/>
              <a:buFont typeface="DM Sans"/>
              <a:buChar char="●"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Azure Web App</a:t>
            </a: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5" name="Google Shape;45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8275" y="2458550"/>
            <a:ext cx="1518225" cy="16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70D71EA8-6386-1A5B-C87E-627FACE7D0EB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1"/>
          <p:cNvSpPr txBox="1"/>
          <p:nvPr/>
        </p:nvSpPr>
        <p:spPr>
          <a:xfrm>
            <a:off x="425250" y="921375"/>
            <a:ext cx="4566300" cy="30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50" y="850498"/>
            <a:ext cx="5534825" cy="38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1"/>
          <p:cNvSpPr txBox="1"/>
          <p:nvPr/>
        </p:nvSpPr>
        <p:spPr>
          <a:xfrm>
            <a:off x="1146600" y="332600"/>
            <a:ext cx="6850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 b="0" i="0" u="none" strike="noStrike" cap="none">
                <a:solidFill>
                  <a:srgbClr val="FA5A50"/>
                </a:solidFill>
                <a:latin typeface="DM Sans"/>
                <a:ea typeface="DM Sans"/>
                <a:cs typeface="DM Sans"/>
                <a:sym typeface="DM Sans"/>
              </a:rPr>
              <a:t>Exemplo</a:t>
            </a:r>
            <a:r>
              <a:rPr lang="en" sz="2900" b="0" i="0" u="none" strike="noStrike" cap="none">
                <a:solidFill>
                  <a:srgbClr val="F9B7FF"/>
                </a:solidFill>
                <a:latin typeface="DM Sans"/>
                <a:ea typeface="DM Sans"/>
                <a:cs typeface="DM Sans"/>
                <a:sym typeface="DM Sans"/>
              </a:rPr>
              <a:t> |</a:t>
            </a:r>
            <a:r>
              <a:rPr lang="en" sz="2900" b="0" i="0" u="none" strike="noStrike" cap="none">
                <a:solidFill>
                  <a:srgbClr val="FA5A5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2900" b="0" i="0" u="none" strike="noStrike" cap="none">
                <a:solidFill>
                  <a:srgbClr val="FA5A50"/>
                </a:solidFill>
                <a:latin typeface="DM Sans Black"/>
                <a:ea typeface="DM Sans Black"/>
                <a:cs typeface="DM Sans Black"/>
                <a:sym typeface="DM Sans Black"/>
              </a:rPr>
              <a:t>Arquitetura</a:t>
            </a:r>
            <a:endParaRPr sz="2900" b="0" i="0" u="none" strike="noStrike" cap="none">
              <a:solidFill>
                <a:srgbClr val="FA5A50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ECE8AB32-0AD7-5F51-B92B-EE5E4A42302D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2"/>
          <p:cNvSpPr txBox="1"/>
          <p:nvPr/>
        </p:nvSpPr>
        <p:spPr>
          <a:xfrm>
            <a:off x="2721225" y="707500"/>
            <a:ext cx="34635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1" i="0" u="none" strike="noStrike" cap="none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O Projeto</a:t>
            </a:r>
            <a:endParaRPr sz="5000" b="1" i="0" u="none" strike="noStrike" cap="none"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69" name="Google Shape;469;p12"/>
          <p:cNvSpPr txBox="1"/>
          <p:nvPr/>
        </p:nvSpPr>
        <p:spPr>
          <a:xfrm>
            <a:off x="1076600" y="1200400"/>
            <a:ext cx="999900" cy="16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00"/>
              <a:buFont typeface="Arial"/>
              <a:buNone/>
            </a:pPr>
            <a:r>
              <a:rPr lang="en" sz="19600" b="1" i="0" u="none" strike="noStrike" cap="none">
                <a:solidFill>
                  <a:srgbClr val="FA5A5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2</a:t>
            </a:r>
            <a:endParaRPr sz="19600" b="1" i="0" u="none" strike="noStrike" cap="none">
              <a:solidFill>
                <a:srgbClr val="FA5A50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B0C9C3EE-62AD-8DA9-A545-BCD65E39103B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bg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"/>
          <p:cNvSpPr txBox="1"/>
          <p:nvPr/>
        </p:nvSpPr>
        <p:spPr>
          <a:xfrm>
            <a:off x="265500" y="364750"/>
            <a:ext cx="8613000" cy="3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Serviço: Azure Document Intelligence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Modelos disponíveis: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213" y="1087673"/>
            <a:ext cx="6431566" cy="19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6225" y="3204925"/>
            <a:ext cx="6431550" cy="189604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3">
            <a:hlinkClick r:id="rId5"/>
          </p:cNvPr>
          <p:cNvSpPr txBox="1"/>
          <p:nvPr/>
        </p:nvSpPr>
        <p:spPr>
          <a:xfrm>
            <a:off x="8059500" y="4212000"/>
            <a:ext cx="6480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43501F8D-61B0-F56A-EA88-DD0E25106BC8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"/>
          <p:cNvSpPr txBox="1"/>
          <p:nvPr/>
        </p:nvSpPr>
        <p:spPr>
          <a:xfrm>
            <a:off x="265500" y="288550"/>
            <a:ext cx="8613000" cy="3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Serviço: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Document Intelligence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Modelos disponíveis: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6225" y="838975"/>
            <a:ext cx="6431551" cy="200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6225" y="3198507"/>
            <a:ext cx="1544375" cy="194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4300" y="2913750"/>
            <a:ext cx="4006751" cy="22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4">
            <a:hlinkClick r:id="rId6"/>
          </p:cNvPr>
          <p:cNvSpPr txBox="1"/>
          <p:nvPr/>
        </p:nvSpPr>
        <p:spPr>
          <a:xfrm>
            <a:off x="8059500" y="4212000"/>
            <a:ext cx="6480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35997B9B-DC92-D9BB-6E45-DB9EE0099274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"/>
          <p:cNvSpPr txBox="1"/>
          <p:nvPr/>
        </p:nvSpPr>
        <p:spPr>
          <a:xfrm>
            <a:off x="192375" y="678375"/>
            <a:ext cx="7796400" cy="1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https://documentintelligence.ai.azure.com/studio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criar e testar modelos personalizados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025" y="1792575"/>
            <a:ext cx="5392045" cy="26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1D13424D-7D47-2929-2DC9-0654E3A21845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50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6"/>
          <p:cNvSpPr txBox="1"/>
          <p:nvPr/>
        </p:nvSpPr>
        <p:spPr>
          <a:xfrm>
            <a:off x="982900" y="1335350"/>
            <a:ext cx="999900" cy="16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00"/>
              <a:buFont typeface="Arial"/>
              <a:buNone/>
            </a:pPr>
            <a:endParaRPr sz="19600" b="1" i="0" u="none" strike="noStrike" cap="none">
              <a:solidFill>
                <a:srgbClr val="FA5A50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03" name="Google Shape;503;p16"/>
          <p:cNvSpPr txBox="1"/>
          <p:nvPr/>
        </p:nvSpPr>
        <p:spPr>
          <a:xfrm>
            <a:off x="265500" y="342900"/>
            <a:ext cx="8613000" cy="21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Serviço: Azure Document Intelligence</a:t>
            </a:r>
            <a:endParaRPr sz="1500" b="1" i="0" u="sng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Biblioteca: Azure.AI.DocumentIntelligence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Modelos que utilizaremos: "prebuilt-layout", "prebuilt-receipt", "prebuilt-businessCard",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"prebuilt-idDocument", "custom-document"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Serviço: Azure Open Ai</a:t>
            </a:r>
            <a:endParaRPr sz="1600" b="1" i="0" u="sng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Biblioteca: Azure.Ai.OpenAI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Serviço idêntico ao Chat Gpt, porém dentro da infra estrutura da Microsoft.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Fornece Chat, Dall-E, entre outros serviços.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Serviço: Azure Storage Blobs</a:t>
            </a:r>
            <a:endParaRPr sz="1600" b="1" i="0" u="sng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Biblioteca: Azure.Storage.Blobs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Armazenagem de documentos e arquivos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Armazenar imagens dos uploads e também catálogo dos itens que foram enviados.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6"/>
          <p:cNvSpPr txBox="1"/>
          <p:nvPr/>
        </p:nvSpPr>
        <p:spPr>
          <a:xfrm>
            <a:off x="-729000" y="1883250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D90C31CE-7730-8388-86B0-8490064FEFC9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75" y="899688"/>
            <a:ext cx="8839200" cy="188937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7"/>
          <p:cNvSpPr txBox="1"/>
          <p:nvPr/>
        </p:nvSpPr>
        <p:spPr>
          <a:xfrm>
            <a:off x="964400" y="47050"/>
            <a:ext cx="7409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Provisionando os serviços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7"/>
          <p:cNvSpPr txBox="1"/>
          <p:nvPr/>
        </p:nvSpPr>
        <p:spPr>
          <a:xfrm>
            <a:off x="202875" y="415450"/>
            <a:ext cx="3255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AI Services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875" y="3121792"/>
            <a:ext cx="77057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6213" y="381000"/>
            <a:ext cx="966788" cy="32385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381000" y="4591050"/>
            <a:ext cx="651934" cy="242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457200">
              <a:lnSpc>
                <a:spcPct val="125000"/>
              </a:lnSpc>
              <a:buClrTx/>
            </a:pPr>
            <a:r>
              <a:rPr lang="en-US" sz="900" kern="12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04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dio 2025"/>
          <p:cNvSpPr/>
          <p:nvPr/>
        </p:nvSpPr>
        <p:spPr>
          <a:xfrm>
            <a:off x="7948613" y="457200"/>
            <a:ext cx="6715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457200">
              <a:lnSpc>
                <a:spcPct val="125000"/>
              </a:lnSpc>
              <a:buClrTx/>
            </a:pPr>
            <a:r>
              <a:rPr lang="en-US" sz="900" kern="12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Pessoas em Primeiro Lugar"/>
          <p:cNvSpPr/>
          <p:nvPr/>
        </p:nvSpPr>
        <p:spPr>
          <a:xfrm>
            <a:off x="381000" y="933722"/>
            <a:ext cx="2476500" cy="1321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85800">
              <a:buClrTx/>
            </a:pPr>
            <a:r>
              <a:rPr lang="pt-BR" sz="4400" kern="1200" dirty="0">
                <a:solidFill>
                  <a:srgbClr val="4472C4"/>
                </a:solidFill>
                <a:latin typeface="Aptos Display" panose="02110004020202020204"/>
                <a:ea typeface="+mn-ea"/>
                <a:cs typeface="+mn-cs"/>
              </a:rPr>
              <a:t>Márcio R. Nizzola</a:t>
            </a:r>
          </a:p>
        </p:txBody>
      </p:sp>
      <p:sp>
        <p:nvSpPr>
          <p:cNvPr id="11" name="Tecnologia  o meio Pessoas so o fim"/>
          <p:cNvSpPr/>
          <p:nvPr/>
        </p:nvSpPr>
        <p:spPr>
          <a:xfrm>
            <a:off x="381000" y="2718632"/>
            <a:ext cx="31337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685800">
              <a:spcBef>
                <a:spcPts val="750"/>
              </a:spcBef>
              <a:buClrTx/>
            </a:pPr>
            <a:r>
              <a:rPr lang="pt-BR" kern="1200" dirty="0">
                <a:solidFill>
                  <a:srgbClr val="4472C4"/>
                </a:solidFill>
                <a:latin typeface="Aptos" panose="02110004020202020204"/>
                <a:ea typeface="+mn-ea"/>
                <a:cs typeface="+mn-cs"/>
                <a:hlinkClick r:id="rId4"/>
              </a:rPr>
              <a:t>www.linkedin.com/in/nizzola</a:t>
            </a:r>
            <a:endParaRPr lang="pt-BR" kern="1200" dirty="0">
              <a:solidFill>
                <a:srgbClr val="4472C4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spcBef>
                <a:spcPts val="750"/>
              </a:spcBef>
              <a:buClrTx/>
            </a:pPr>
            <a:r>
              <a:rPr lang="pt-BR" kern="1200" dirty="0">
                <a:solidFill>
                  <a:srgbClr val="4472C4"/>
                </a:solidFill>
                <a:latin typeface="Aptos" panose="02110004020202020204"/>
                <a:ea typeface="+mn-ea"/>
                <a:cs typeface="+mn-cs"/>
              </a:rPr>
              <a:t>marcionizzola.médium.com</a:t>
            </a:r>
          </a:p>
          <a:p>
            <a:pPr defTabSz="685800">
              <a:spcBef>
                <a:spcPts val="750"/>
              </a:spcBef>
              <a:buClrTx/>
            </a:pPr>
            <a:r>
              <a:rPr lang="pt-BR" kern="1200" dirty="0">
                <a:solidFill>
                  <a:srgbClr val="4472C4"/>
                </a:solidFill>
                <a:latin typeface="Aptos" panose="02110004020202020204"/>
                <a:ea typeface="+mn-ea"/>
                <a:cs typeface="+mn-cs"/>
                <a:hlinkClick r:id="rId5"/>
              </a:rPr>
              <a:t>https://linktree.com/nizzola</a:t>
            </a:r>
            <a:endParaRPr lang="pt-BR" kern="1200" dirty="0">
              <a:solidFill>
                <a:srgbClr val="4472C4"/>
              </a:solidFill>
              <a:latin typeface="Aptos" panose="02110004020202020204"/>
              <a:ea typeface="+mn-ea"/>
              <a:cs typeface="+mn-cs"/>
            </a:endParaRPr>
          </a:p>
          <a:p>
            <a:pPr defTabSz="685800">
              <a:spcBef>
                <a:spcPts val="750"/>
              </a:spcBef>
              <a:buClrTx/>
            </a:pPr>
            <a:r>
              <a:rPr lang="pt-BR" kern="1200" dirty="0">
                <a:solidFill>
                  <a:srgbClr val="4472C4"/>
                </a:solidFill>
                <a:latin typeface="Aptos" panose="02110004020202020204"/>
                <a:ea typeface="+mn-ea"/>
                <a:cs typeface="+mn-cs"/>
              </a:rPr>
              <a:t>@nizzola.dev</a:t>
            </a:r>
          </a:p>
          <a:p>
            <a:pPr defTabSz="457200">
              <a:lnSpc>
                <a:spcPct val="125000"/>
              </a:lnSpc>
              <a:spcAft>
                <a:spcPts val="1178"/>
              </a:spcAft>
              <a:buClrTx/>
            </a:pPr>
            <a:endParaRPr lang="en-US" sz="1276" kern="1200" dirty="0">
              <a:solidFill>
                <a:prstClr val="black"/>
              </a:solidFill>
              <a:latin typeface="Maven Pro Medium" pitchFamily="2" charset="77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8F7F47-6D5E-F6BB-1FBA-E5D1CD2BB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461" y="1051099"/>
            <a:ext cx="2300609" cy="3193702"/>
          </a:xfrm>
          <a:prstGeom prst="rect">
            <a:avLst/>
          </a:prstGeom>
        </p:spPr>
      </p:pic>
      <p:pic>
        <p:nvPicPr>
          <p:cNvPr id="13" name="Picture 8" descr="Microsoft MVP Logo - LogoDix">
            <a:extLst>
              <a:ext uri="{FF2B5EF4-FFF2-40B4-BE49-F238E27FC236}">
                <a16:creationId xmlns:a16="http://schemas.microsoft.com/office/drawing/2014/main" id="{3B37EDC9-7208-9481-EA02-5EBFE53F87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31" y="3930212"/>
            <a:ext cx="2300609" cy="1051911"/>
          </a:xfrm>
          <a:prstGeom prst="rect">
            <a:avLst/>
          </a:prstGeom>
        </p:spPr>
      </p:pic>
      <p:pic>
        <p:nvPicPr>
          <p:cNvPr id="1026" name="Picture 2" descr="CI&amp;T | Technology Transformation Specialists">
            <a:extLst>
              <a:ext uri="{FF2B5EF4-FFF2-40B4-BE49-F238E27FC236}">
                <a16:creationId xmlns:a16="http://schemas.microsoft.com/office/drawing/2014/main" id="{42D709F6-AD11-04AA-A681-273B465B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76" y="4460081"/>
            <a:ext cx="1351350" cy="4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40DC141-F8BE-2437-0FCD-8569A2A853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414517"/>
            <a:ext cx="1653881" cy="478952"/>
          </a:xfrm>
          <a:prstGeom prst="rect">
            <a:avLst/>
          </a:prstGeom>
        </p:spPr>
      </p:pic>
      <p:graphicFrame>
        <p:nvGraphicFramePr>
          <p:cNvPr id="1028" name="Espaço Reservado para Conteúdo 2">
            <a:extLst>
              <a:ext uri="{FF2B5EF4-FFF2-40B4-BE49-F238E27FC236}">
                <a16:creationId xmlns:a16="http://schemas.microsoft.com/office/drawing/2014/main" id="{F2BE4BA4-3FBB-2141-2981-BFCC1496BFF3}"/>
              </a:ext>
            </a:extLst>
          </p:cNvPr>
          <p:cNvGraphicFramePr/>
          <p:nvPr/>
        </p:nvGraphicFramePr>
        <p:xfrm>
          <a:off x="2819466" y="1051976"/>
          <a:ext cx="3786030" cy="308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950" y="417425"/>
            <a:ext cx="6356900" cy="44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8"/>
          <p:cNvSpPr txBox="1"/>
          <p:nvPr/>
        </p:nvSpPr>
        <p:spPr>
          <a:xfrm>
            <a:off x="964400" y="47050"/>
            <a:ext cx="7409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Provisionando os serviços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8"/>
          <p:cNvSpPr txBox="1"/>
          <p:nvPr/>
        </p:nvSpPr>
        <p:spPr>
          <a:xfrm>
            <a:off x="202875" y="415450"/>
            <a:ext cx="3255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AI Services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Preços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8"/>
          <p:cNvSpPr txBox="1"/>
          <p:nvPr/>
        </p:nvSpPr>
        <p:spPr>
          <a:xfrm>
            <a:off x="250900" y="4777200"/>
            <a:ext cx="79506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https://azure.microsoft.com/en-us/pricing/details/ai-document-intelligence/#pricing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9"/>
          <p:cNvSpPr txBox="1"/>
          <p:nvPr/>
        </p:nvSpPr>
        <p:spPr>
          <a:xfrm>
            <a:off x="964400" y="47050"/>
            <a:ext cx="7409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Provisionando os serviços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9"/>
          <p:cNvSpPr txBox="1"/>
          <p:nvPr/>
        </p:nvSpPr>
        <p:spPr>
          <a:xfrm>
            <a:off x="202875" y="415450"/>
            <a:ext cx="3255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Open AI Services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881350"/>
            <a:ext cx="8839202" cy="384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0"/>
          <p:cNvSpPr txBox="1"/>
          <p:nvPr/>
        </p:nvSpPr>
        <p:spPr>
          <a:xfrm>
            <a:off x="964400" y="47050"/>
            <a:ext cx="7409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Provisionando os serviços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0"/>
          <p:cNvSpPr txBox="1"/>
          <p:nvPr/>
        </p:nvSpPr>
        <p:spPr>
          <a:xfrm>
            <a:off x="202875" y="415450"/>
            <a:ext cx="3255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Open AI Services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Preços: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925" y="1019275"/>
            <a:ext cx="8458824" cy="37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0"/>
          <p:cNvSpPr txBox="1"/>
          <p:nvPr/>
        </p:nvSpPr>
        <p:spPr>
          <a:xfrm>
            <a:off x="329300" y="4814200"/>
            <a:ext cx="80916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https://azure.microsoft.com/en-us/pricing/details/cognitive-services/openai-service/#pricing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275" y="944300"/>
            <a:ext cx="8839200" cy="374047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1"/>
          <p:cNvSpPr txBox="1"/>
          <p:nvPr/>
        </p:nvSpPr>
        <p:spPr>
          <a:xfrm>
            <a:off x="1116800" y="199450"/>
            <a:ext cx="7409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Provisionando os serviços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1"/>
          <p:cNvSpPr txBox="1"/>
          <p:nvPr/>
        </p:nvSpPr>
        <p:spPr>
          <a:xfrm>
            <a:off x="355275" y="567850"/>
            <a:ext cx="3255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Storage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306" y="666000"/>
            <a:ext cx="7578620" cy="268608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2"/>
          <p:cNvSpPr txBox="1"/>
          <p:nvPr/>
        </p:nvSpPr>
        <p:spPr>
          <a:xfrm>
            <a:off x="1116800" y="199450"/>
            <a:ext cx="7409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Provisionando os serviços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2925" y="3330800"/>
            <a:ext cx="5759474" cy="16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2"/>
          <p:cNvSpPr txBox="1"/>
          <p:nvPr/>
        </p:nvSpPr>
        <p:spPr>
          <a:xfrm>
            <a:off x="378800" y="342900"/>
            <a:ext cx="3255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 Storage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50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3"/>
          <p:cNvSpPr txBox="1"/>
          <p:nvPr/>
        </p:nvSpPr>
        <p:spPr>
          <a:xfrm>
            <a:off x="2647100" y="842450"/>
            <a:ext cx="55140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1" i="0" u="none" strike="noStrike" cap="none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Código &amp;</a:t>
            </a:r>
            <a:endParaRPr sz="5000" b="1" i="0" u="none" strike="noStrike" cap="none"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1" i="0" u="none" strike="noStrike" cap="none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Demo</a:t>
            </a:r>
            <a:endParaRPr sz="5000" b="1" i="0" u="none" strike="noStrike" cap="none"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57" name="Google Shape;557;p23"/>
          <p:cNvSpPr txBox="1"/>
          <p:nvPr/>
        </p:nvSpPr>
        <p:spPr>
          <a:xfrm>
            <a:off x="982900" y="1335350"/>
            <a:ext cx="999900" cy="16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00"/>
              <a:buFont typeface="Arial"/>
              <a:buNone/>
            </a:pPr>
            <a:r>
              <a:rPr lang="en" sz="19600" b="1" i="0" u="none" strike="noStrike" cap="none">
                <a:solidFill>
                  <a:srgbClr val="FA5A5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3</a:t>
            </a:r>
            <a:endParaRPr sz="19600" b="1" i="0" u="none" strike="noStrike" cap="none">
              <a:solidFill>
                <a:srgbClr val="FA5A50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pic>
        <p:nvPicPr>
          <p:cNvPr id="558" name="Google Shape;55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375" y="3161598"/>
            <a:ext cx="1364550" cy="10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3"/>
          <p:cNvSpPr txBox="1"/>
          <p:nvPr/>
        </p:nvSpPr>
        <p:spPr>
          <a:xfrm>
            <a:off x="90750" y="84300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Utilizando Azure Open AI para reconhecer documentos e interpretá-los</a:t>
            </a:r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>
              <a:solidFill>
                <a:schemeClr val="l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50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"/>
          <p:cNvSpPr txBox="1"/>
          <p:nvPr/>
        </p:nvSpPr>
        <p:spPr>
          <a:xfrm>
            <a:off x="475875" y="901125"/>
            <a:ext cx="8038800" cy="3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o software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Criar um  projeto Web Asp.Net MVC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Montar uma controller para permitir o upload de arquivos para Azure Storage Blob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Armazenar um histórico dos arquivos enviados para poder listar e interagir com eles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Criar uma classe de serviço para utilizar o serviço Azure Document Ai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Criar uma classe de serviço para utilizar o serviço Azure Open Ai (Chat)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Montar 2 links na listagem dos objetos enviados para Leitura e Análise visando demonstrar a utilidade.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Criar prompts personalizados para cada tipo de documento utilizado para termos uma interpretação diferenciada.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C9E14A29-7F38-4EF3-2CE6-19C54EBC762B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bg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1600" y="3516300"/>
            <a:ext cx="5140050" cy="14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5"/>
          <p:cNvSpPr txBox="1"/>
          <p:nvPr/>
        </p:nvSpPr>
        <p:spPr>
          <a:xfrm>
            <a:off x="3881600" y="2978725"/>
            <a:ext cx="7239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Pacotes utilizados na aplicação para acesso ao Azure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525" y="577100"/>
            <a:ext cx="3576800" cy="450411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25"/>
          <p:cNvSpPr txBox="1"/>
          <p:nvPr/>
        </p:nvSpPr>
        <p:spPr>
          <a:xfrm>
            <a:off x="160700" y="164650"/>
            <a:ext cx="7239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 do Projeto .NET MVC - C#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5"/>
          <p:cNvSpPr txBox="1"/>
          <p:nvPr/>
        </p:nvSpPr>
        <p:spPr>
          <a:xfrm>
            <a:off x="3990925" y="595900"/>
            <a:ext cx="4971000" cy="22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acesso aos serviços se dá pelas classes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AzureStorageService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DocumentIASservice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OpenAIService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A7E15A63-F279-6E5E-5DC9-721908B89639}"/>
              </a:ext>
            </a:extLst>
          </p:cNvPr>
          <p:cNvSpPr txBox="1"/>
          <p:nvPr/>
        </p:nvSpPr>
        <p:spPr>
          <a:xfrm>
            <a:off x="144525" y="0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8750" y="84300"/>
            <a:ext cx="725805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6"/>
          <p:cNvSpPr txBox="1"/>
          <p:nvPr/>
        </p:nvSpPr>
        <p:spPr>
          <a:xfrm>
            <a:off x="556700" y="1646550"/>
            <a:ext cx="2085600" cy="18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Chegou a hora de mostrar o código !</a:t>
            </a:r>
            <a:endParaRPr sz="1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32A7B022-D5C1-0B01-92A6-B962D77FC3A4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04800"/>
            <a:ext cx="842840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FCBA0DB5-B43B-9B15-34B2-3FA27A0FD256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6D204-06EF-B355-CFB4-5E1473C7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7651C0E-9992-3D38-3A60-07B30BBA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6213" y="381000"/>
            <a:ext cx="966788" cy="323850"/>
          </a:xfrm>
          <a:prstGeom prst="rect">
            <a:avLst/>
          </a:prstGeom>
        </p:spPr>
      </p:pic>
      <p:sp>
        <p:nvSpPr>
          <p:cNvPr id="9" name="Edio 2025">
            <a:extLst>
              <a:ext uri="{FF2B5EF4-FFF2-40B4-BE49-F238E27FC236}">
                <a16:creationId xmlns:a16="http://schemas.microsoft.com/office/drawing/2014/main" id="{2358AD6A-CC5F-9822-CDD6-3A14362241C7}"/>
              </a:ext>
            </a:extLst>
          </p:cNvPr>
          <p:cNvSpPr/>
          <p:nvPr/>
        </p:nvSpPr>
        <p:spPr>
          <a:xfrm>
            <a:off x="7948613" y="457200"/>
            <a:ext cx="6715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457200">
              <a:lnSpc>
                <a:spcPct val="125000"/>
              </a:lnSpc>
              <a:buClrTx/>
            </a:pPr>
            <a:r>
              <a:rPr lang="en-US" sz="900" kern="12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C22A53AC-BD25-9356-9B30-B367D3773030}"/>
              </a:ext>
            </a:extLst>
          </p:cNvPr>
          <p:cNvSpPr txBox="1">
            <a:spLocks/>
          </p:cNvSpPr>
          <p:nvPr/>
        </p:nvSpPr>
        <p:spPr>
          <a:xfrm>
            <a:off x="381000" y="569847"/>
            <a:ext cx="8382000" cy="74980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buClrTx/>
            </a:pPr>
            <a:endParaRPr lang="pt-BR" sz="2400" spc="-15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4" name="Pessoas em Primeiro Lugar">
            <a:extLst>
              <a:ext uri="{FF2B5EF4-FFF2-40B4-BE49-F238E27FC236}">
                <a16:creationId xmlns:a16="http://schemas.microsoft.com/office/drawing/2014/main" id="{2ABD0D89-CA0E-BC9F-18F2-CD7427FF0000}"/>
              </a:ext>
            </a:extLst>
          </p:cNvPr>
          <p:cNvSpPr/>
          <p:nvPr/>
        </p:nvSpPr>
        <p:spPr>
          <a:xfrm>
            <a:off x="434009" y="685800"/>
            <a:ext cx="8047383" cy="1321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457200">
              <a:lnSpc>
                <a:spcPct val="95833"/>
              </a:lnSpc>
              <a:spcAft>
                <a:spcPts val="4012"/>
              </a:spcAft>
              <a:buClrTx/>
            </a:pPr>
            <a:r>
              <a:rPr lang="en-US" sz="2200" kern="1200" dirty="0" err="1">
                <a:solidFill>
                  <a:srgbClr val="008EFF"/>
                </a:solidFill>
                <a:latin typeface="Maven Pro Regular" pitchFamily="34" charset="0"/>
                <a:ea typeface="+mn-ea"/>
                <a:cs typeface="Maven Pro Regular" pitchFamily="34" charset="-120"/>
              </a:rPr>
              <a:t>Comunidade</a:t>
            </a:r>
            <a:endParaRPr lang="en-US" sz="2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5D324FD-98E7-8631-6081-F6BF0665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52" y="1151416"/>
            <a:ext cx="4128070" cy="2167236"/>
          </a:xfrm>
          <a:prstGeom prst="rect">
            <a:avLst/>
          </a:prstGeom>
        </p:spPr>
      </p:pic>
      <p:pic>
        <p:nvPicPr>
          <p:cNvPr id="12" name="Picture 7" descr="A picture containing plate, drawing, food&#10;&#10;Description automatically generated">
            <a:extLst>
              <a:ext uri="{FF2B5EF4-FFF2-40B4-BE49-F238E27FC236}">
                <a16:creationId xmlns:a16="http://schemas.microsoft.com/office/drawing/2014/main" id="{4E357EC7-BF89-1D41-2041-F501F1082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000" y="4279253"/>
            <a:ext cx="2567860" cy="545670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26D10072-0763-003C-D384-2204E5805D9C}"/>
              </a:ext>
            </a:extLst>
          </p:cNvPr>
          <p:cNvSpPr txBox="1">
            <a:spLocks/>
          </p:cNvSpPr>
          <p:nvPr/>
        </p:nvSpPr>
        <p:spPr>
          <a:xfrm>
            <a:off x="381000" y="3550400"/>
            <a:ext cx="4191000" cy="723783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buClrTx/>
            </a:pPr>
            <a:r>
              <a:rPr lang="en-US" sz="1400" b="1" dirty="0" err="1">
                <a:solidFill>
                  <a:prstClr val="black"/>
                </a:solidFill>
                <a:latin typeface="Calibri Light" panose="020F0302020204030204"/>
              </a:rPr>
              <a:t>Membro</a:t>
            </a:r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 Light" panose="020F0302020204030204"/>
              </a:rPr>
              <a:t>fundador</a:t>
            </a:r>
            <a:b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</a:br>
            <a:r>
              <a:rPr lang="en-US" sz="1400" b="1" dirty="0" err="1">
                <a:solidFill>
                  <a:prstClr val="black"/>
                </a:solidFill>
                <a:latin typeface="Calibri Light" panose="020F0302020204030204"/>
              </a:rPr>
              <a:t>Comunidade</a:t>
            </a:r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 com 5 </a:t>
            </a:r>
            <a:r>
              <a:rPr lang="en-US" sz="1400" b="1" dirty="0" err="1">
                <a:solidFill>
                  <a:prstClr val="black"/>
                </a:solidFill>
                <a:latin typeface="Calibri Light" panose="020F0302020204030204"/>
              </a:rPr>
              <a:t>anos</a:t>
            </a:r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 </a:t>
            </a:r>
            <a:r>
              <a:rPr lang="en-US" sz="1400" b="1" dirty="0" err="1">
                <a:solidFill>
                  <a:prstClr val="black"/>
                </a:solidFill>
                <a:latin typeface="Calibri Light" panose="020F0302020204030204"/>
              </a:rPr>
              <a:t>já</a:t>
            </a:r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Calibri Light" panose="020F0302020204030204"/>
              </a:rPr>
              <a:t>organizou</a:t>
            </a:r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 12 Meetups, Palestras e Lives (</a:t>
            </a:r>
            <a:r>
              <a:rPr lang="en-US" sz="1400" b="1" dirty="0" err="1">
                <a:solidFill>
                  <a:prstClr val="black"/>
                </a:solidFill>
                <a:latin typeface="Calibri Light" panose="020F0302020204030204"/>
              </a:rPr>
              <a:t>TechChat</a:t>
            </a:r>
            <a:r>
              <a:rPr lang="en-US" sz="1400" b="1" dirty="0">
                <a:solidFill>
                  <a:prstClr val="black"/>
                </a:solidFill>
                <a:latin typeface="Calibri Light" panose="020F0302020204030204"/>
              </a:rPr>
              <a:t>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E4E53E-72B9-169E-47F1-942180F22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801" y="1162238"/>
            <a:ext cx="2729133" cy="34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7A497DBD-38AA-B0F2-CC37-19559FFC4154}"/>
              </a:ext>
            </a:extLst>
          </p:cNvPr>
          <p:cNvSpPr/>
          <p:nvPr/>
        </p:nvSpPr>
        <p:spPr>
          <a:xfrm>
            <a:off x="2883878" y="2963008"/>
            <a:ext cx="1468315" cy="3556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buClrTx/>
            </a:pPr>
            <a:endParaRPr lang="pt-BR" sz="900" kern="1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5" name="Picture 7" descr="A picture containing plate, drawing, food&#10;&#10;Description automatically generated">
            <a:extLst>
              <a:ext uri="{FF2B5EF4-FFF2-40B4-BE49-F238E27FC236}">
                <a16:creationId xmlns:a16="http://schemas.microsoft.com/office/drawing/2014/main" id="{F6E2AE30-1A1B-4C93-E9B7-E55AE031B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540" y="3006511"/>
            <a:ext cx="1264938" cy="2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8"/>
          <p:cNvSpPr txBox="1"/>
          <p:nvPr/>
        </p:nvSpPr>
        <p:spPr>
          <a:xfrm>
            <a:off x="192375" y="212625"/>
            <a:ext cx="83835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simplificar a aplicação, optei por armazenar no próprio S3 um documento json contendo a lista de arquivos que serão enviados, evitando assim a complexidade de colocar um banco de dados na aplicação.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650" y="1367325"/>
            <a:ext cx="4636724" cy="307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0150" y="957600"/>
            <a:ext cx="8008349" cy="360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1C1FD8B0-540B-F058-C049-6538BAC2E908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9"/>
          <p:cNvSpPr txBox="1"/>
          <p:nvPr/>
        </p:nvSpPr>
        <p:spPr>
          <a:xfrm>
            <a:off x="546750" y="394875"/>
            <a:ext cx="56904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 específico para cartão de visita: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gostaria que você interpretasse um json, ele foi obtido a partir de um documento digitalizado, como dados de uma empresa, interprete as informações  e insira no modelo de dados fornecido a fim de realizar o input em um sistema computacional, fornecendo como resposta apenas o json sem nenhum comentário ou explicação, segue o formato do Json a preencher: {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"name":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"street" 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"number" 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"neighborhood" 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"city" 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"state" 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"zip" 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"email" 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"phone1" 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"phone2" : ""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}} agora seguem os dados para interpretar e preencher: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59" y="440422"/>
            <a:ext cx="5515941" cy="43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3C26EC22-F8E6-8340-30F8-89C231250509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0"/>
          <p:cNvSpPr txBox="1"/>
          <p:nvPr/>
        </p:nvSpPr>
        <p:spPr>
          <a:xfrm>
            <a:off x="546750" y="394875"/>
            <a:ext cx="81102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 específico para recibo de compra: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gostaria que você interpretasse um json, ele foi obtido a partir de um documento digitalizado, como dados de uma empresa, interprete as informações  e insira no modelo de dados fornecido a fim de realizar o input em um sistema computacional, fornecendo como resposta apenas o json sem nenhum comentário ou explicação, segue o formato do Json a preencher: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"enterprise":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"name": "",        "street": "",        "number": "",       "neighborhood":"",        "city": "",        "state": "",        "zip": "",    "email":"",        "phone1":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"phone2": ""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"products": [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"name": "",            "description": "",            "quantity": 0,            "unitPrice": 0.0,            "total": 0.0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],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"total": 0.0,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"taxes": 0.0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}agora seguem os dados para interpretar e preencher: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3372" y="336528"/>
            <a:ext cx="6437450" cy="44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40C29E05-8B5E-130B-51A3-37D9792A6AB0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>
          <a:extLst>
            <a:ext uri="{FF2B5EF4-FFF2-40B4-BE49-F238E27FC236}">
              <a16:creationId xmlns:a16="http://schemas.microsoft.com/office/drawing/2014/main" id="{43871E01-CB76-FF47-DF58-EBEBF9763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DD32C6-48D9-582B-FACF-554C0EF0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83" y="671804"/>
            <a:ext cx="8253033" cy="3945965"/>
          </a:xfrm>
          <a:prstGeom prst="rect">
            <a:avLst/>
          </a:prstGeom>
        </p:spPr>
      </p:pic>
      <p:sp>
        <p:nvSpPr>
          <p:cNvPr id="4" name="Google Shape;394;p5">
            <a:extLst>
              <a:ext uri="{FF2B5EF4-FFF2-40B4-BE49-F238E27FC236}">
                <a16:creationId xmlns:a16="http://schemas.microsoft.com/office/drawing/2014/main" id="{6126C224-AD77-393D-7675-E9E38BF927E9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76937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1"/>
          <p:cNvSpPr txBox="1"/>
          <p:nvPr/>
        </p:nvSpPr>
        <p:spPr>
          <a:xfrm>
            <a:off x="824750" y="284050"/>
            <a:ext cx="50322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b="0" i="0" u="none" strike="noStrike" cap="none">
                <a:solidFill>
                  <a:srgbClr val="FA5A50"/>
                </a:solidFill>
                <a:latin typeface="DM Sans Black"/>
                <a:ea typeface="DM Sans Black"/>
                <a:cs typeface="DM Sans Black"/>
                <a:sym typeface="DM Sans Black"/>
              </a:rPr>
              <a:t>Conclusão e Idéias </a:t>
            </a:r>
            <a:endParaRPr sz="5000" b="0" i="0" u="none" strike="noStrike" cap="none">
              <a:solidFill>
                <a:srgbClr val="FA5A50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16" name="Google Shape;616;p31"/>
          <p:cNvSpPr txBox="1"/>
          <p:nvPr/>
        </p:nvSpPr>
        <p:spPr>
          <a:xfrm>
            <a:off x="3923125" y="1270200"/>
            <a:ext cx="4910400" cy="3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Aplicações possíveis</a:t>
            </a:r>
            <a:endParaRPr sz="2000" b="0" i="0" u="none" strike="noStrike" cap="none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400"/>
              <a:buFont typeface="DM Sans"/>
              <a:buChar char="●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Pré-validação de documentos</a:t>
            </a:r>
            <a:endParaRPr sz="14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400"/>
              <a:buFont typeface="DM Sans"/>
              <a:buChar char="●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Inserção de dados já estruturados em Sistemas</a:t>
            </a:r>
            <a:endParaRPr sz="14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400"/>
              <a:buFont typeface="DM Sans"/>
              <a:buChar char="●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Interpretação de documentos e transformação em explicação com fala para idosos.</a:t>
            </a:r>
            <a:endParaRPr sz="14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400"/>
              <a:buFont typeface="DM Sans"/>
              <a:buChar char="●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Identificação visual de imagens com interpretação do conteúdo.</a:t>
            </a:r>
            <a:endParaRPr sz="14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400"/>
              <a:buFont typeface="DM Sans"/>
              <a:buChar char="●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Resumo de contratos e documentos.</a:t>
            </a:r>
            <a:endParaRPr sz="14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400"/>
              <a:buFont typeface="DM Sans"/>
              <a:buChar char="●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Integração com chatbots e envio de documentos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A50"/>
              </a:buClr>
              <a:buSzPts val="1400"/>
              <a:buFont typeface="DM Sans"/>
              <a:buChar char="●"/>
            </a:pPr>
            <a:r>
              <a:rPr lang="en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Incorporação de funções de voz para assistentes</a:t>
            </a:r>
            <a:endParaRPr sz="14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Entre outras possibilidades</a:t>
            </a:r>
            <a:endParaRPr sz="2000" b="0" i="0" u="none" strike="noStrike" cap="none" dirty="0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7" name="Google Shape;617;p31" descr="Criança inspirada tem uma ideia | Vectores de Domínio Públic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125" y="2177138"/>
            <a:ext cx="2206725" cy="22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D94B663E-03BD-1CE4-0ED1-BC06E227FCAA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bg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4D46B2-7657-1E4B-248F-94652FAB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738" y="4122217"/>
            <a:ext cx="219075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2"/>
          <p:cNvSpPr txBox="1"/>
          <p:nvPr/>
        </p:nvSpPr>
        <p:spPr>
          <a:xfrm>
            <a:off x="851650" y="465538"/>
            <a:ext cx="77670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 b="0" i="0" u="none" strike="noStrike" cap="none">
                <a:solidFill>
                  <a:srgbClr val="FA5A50"/>
                </a:solidFill>
                <a:latin typeface="DM Sans Black"/>
                <a:ea typeface="DM Sans Black"/>
                <a:cs typeface="DM Sans Black"/>
                <a:sym typeface="DM Sans Black"/>
              </a:rPr>
              <a:t>Referências</a:t>
            </a:r>
            <a:endParaRPr sz="5000" b="0" i="0" u="none" strike="noStrike" cap="none">
              <a:solidFill>
                <a:srgbClr val="FA5A50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851650" y="1746800"/>
            <a:ext cx="7450800" cy="30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Document Intelligence 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https://learn.microsoft.com/pt-br/azure/ai-services/document-intelligence/?view=doc-intel-4.0.0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Azure AI OpenAi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https://azure.microsoft.com/pt-br/products/ai-services/openai-service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Lib Azure Ai OpenAi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https://github.com/Azure/azure-sdk-for-net/blob/Azure.AI.OpenAI_1.0.0-beta.6/sdk/openai/Azure.AI.OpenAI/README.md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Preços Azure OpenAI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https://azure.microsoft.com/en-us/pricing/details/cognitive-services/#pricing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Acessem minhas redes: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DM Sans Black"/>
                <a:ea typeface="DM Sans Black"/>
                <a:cs typeface="DM Sans Black"/>
                <a:sym typeface="DM Sans Black"/>
              </a:rPr>
              <a:t>https://linktr.ee/nizzola</a:t>
            </a: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M Sans Black"/>
              <a:ea typeface="DM Sans Black"/>
              <a:cs typeface="DM Sans Black"/>
              <a:sym typeface="DM Sans Black"/>
            </a:endParaRPr>
          </a:p>
        </p:txBody>
      </p:sp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83375E4D-9B2B-0CAA-D924-8AFE972B3880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bg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43038"/>
            <a:ext cx="7353300" cy="3700463"/>
          </a:xfrm>
          <a:prstGeom prst="rect">
            <a:avLst/>
          </a:prstGeom>
        </p:spPr>
      </p:pic>
      <p:sp>
        <p:nvSpPr>
          <p:cNvPr id="14" name="Fale com a gente e descubra como fazer parte dessa transformao"/>
          <p:cNvSpPr/>
          <p:nvPr/>
        </p:nvSpPr>
        <p:spPr>
          <a:xfrm>
            <a:off x="3446022" y="1021021"/>
            <a:ext cx="5469467" cy="1443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457200">
              <a:lnSpc>
                <a:spcPct val="95833"/>
              </a:lnSpc>
              <a:spcAft>
                <a:spcPts val="3037"/>
              </a:spcAft>
              <a:buClrTx/>
              <a:defRPr/>
            </a:pPr>
            <a:r>
              <a:rPr lang="pt-BR" sz="3000" kern="12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Siga-me nas redes</a:t>
            </a:r>
            <a:r>
              <a:rPr lang="en-US" sz="3000" kern="12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.</a:t>
            </a:r>
          </a:p>
          <a:p>
            <a:pPr defTabSz="457200">
              <a:lnSpc>
                <a:spcPct val="95833"/>
              </a:lnSpc>
              <a:spcAft>
                <a:spcPts val="3037"/>
              </a:spcAft>
              <a:buClrTx/>
              <a:defRPr/>
            </a:pPr>
            <a:r>
              <a:rPr lang="en-US" sz="3000" kern="1200" dirty="0">
                <a:solidFill>
                  <a:srgbClr val="FFFFFF"/>
                </a:solidFill>
                <a:latin typeface="Maven Pro Regular" pitchFamily="34" charset="0"/>
                <a:ea typeface="+mn-ea"/>
                <a:cs typeface="Maven Pro Regular" pitchFamily="34" charset="-120"/>
              </a:rPr>
              <a:t>linktr.ee/</a:t>
            </a:r>
            <a:r>
              <a:rPr lang="en-US" sz="3000" kern="1200" dirty="0" err="1">
                <a:solidFill>
                  <a:srgbClr val="FFFFFF"/>
                </a:solidFill>
                <a:latin typeface="Maven Pro Regular" pitchFamily="34" charset="0"/>
                <a:ea typeface="+mn-ea"/>
                <a:cs typeface="Maven Pro Regular" pitchFamily="34" charset="-120"/>
              </a:rPr>
              <a:t>nizzola</a:t>
            </a:r>
            <a:endParaRPr lang="en-US" sz="3000" kern="1200" dirty="0">
              <a:solidFill>
                <a:srgbClr val="FFFFFF"/>
              </a:solidFill>
              <a:latin typeface="Maven Pro Regular" pitchFamily="34" charset="0"/>
              <a:ea typeface="+mn-ea"/>
              <a:cs typeface="Maven Pro Regular" pitchFamily="34" charset="-120"/>
            </a:endParaRPr>
          </a:p>
          <a:p>
            <a:pPr defTabSz="457200">
              <a:lnSpc>
                <a:spcPct val="95833"/>
              </a:lnSpc>
              <a:spcAft>
                <a:spcPts val="3037"/>
              </a:spcAft>
              <a:buClrTx/>
              <a:defRPr/>
            </a:pPr>
            <a:r>
              <a:rPr lang="en-US" sz="3000" kern="1200" dirty="0">
                <a:solidFill>
                  <a:srgbClr val="FFFFFF"/>
                </a:solidFill>
                <a:latin typeface="Maven Pro Regular" pitchFamily="34" charset="0"/>
                <a:ea typeface="+mn-ea"/>
                <a:cs typeface="Maven Pro Regular" pitchFamily="34" charset="-120"/>
              </a:rPr>
              <a:t>@nizzola.dev</a:t>
            </a:r>
            <a:endParaRPr lang="en-US" sz="3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76AFB71-B9F2-A347-0FA1-7F91FF47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2333"/>
            <a:ext cx="9239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20" tIns="22860" rIns="45720" bIns="2286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buClrTx/>
              <a:defRPr/>
            </a:pPr>
            <a:endParaRPr lang="pt-BR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1918B88-7904-481A-82C1-1157BF933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-16133"/>
            <a:ext cx="9239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20" tIns="22860" rIns="45720" bIns="22860" numCol="1" anchor="ctr" anchorCtr="0" compatLnSpc="1">
            <a:prstTxWarp prst="textNoShape">
              <a:avLst/>
            </a:prstTxWarp>
            <a:spAutoFit/>
          </a:bodyPr>
          <a:lstStyle/>
          <a:p>
            <a:pPr defTabSz="457200">
              <a:buClrTx/>
              <a:defRPr/>
            </a:pPr>
            <a:endParaRPr lang="pt-BR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Imagem 20" descr="Homem em pé com a mão&#10;&#10;O conteúdo gerado por IA pode estar incorreto.">
            <a:extLst>
              <a:ext uri="{FF2B5EF4-FFF2-40B4-BE49-F238E27FC236}">
                <a16:creationId xmlns:a16="http://schemas.microsoft.com/office/drawing/2014/main" id="{F44E3B10-F891-A452-A4DE-3B969BD14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886" y="1855719"/>
            <a:ext cx="3174603" cy="317460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DEB2C7C-FA58-3C74-5274-6B299A183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" y="3480"/>
            <a:ext cx="3255962" cy="325596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CDF9E51-C0BE-6DF0-6C5D-0E384923A1C1}"/>
              </a:ext>
            </a:extLst>
          </p:cNvPr>
          <p:cNvSpPr txBox="1"/>
          <p:nvPr/>
        </p:nvSpPr>
        <p:spPr>
          <a:xfrm>
            <a:off x="1026367" y="4040155"/>
            <a:ext cx="477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Consulte sobre mentoria de carreira 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B3A639-2015-2D24-29F7-22736A6B1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459" y="-21346"/>
            <a:ext cx="1562189" cy="1773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379;p3">
            <a:extLst>
              <a:ext uri="{FF2B5EF4-FFF2-40B4-BE49-F238E27FC236}">
                <a16:creationId xmlns:a16="http://schemas.microsoft.com/office/drawing/2014/main" id="{D8A8B88A-4251-3AE2-4AF0-AC534096AEA0}"/>
              </a:ext>
            </a:extLst>
          </p:cNvPr>
          <p:cNvSpPr txBox="1"/>
          <p:nvPr/>
        </p:nvSpPr>
        <p:spPr>
          <a:xfrm>
            <a:off x="515125" y="865179"/>
            <a:ext cx="2400300" cy="33458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4300"/>
            </a:pPr>
            <a:r>
              <a:rPr lang="en-US" sz="4000" b="0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Uma </a:t>
            </a:r>
            <a:r>
              <a:rPr lang="en-US" sz="4000" b="0" i="0" u="none" strike="noStrike" kern="1200" cap="none" dirty="0" err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estatística</a:t>
            </a:r>
            <a:endParaRPr lang="en-US" sz="40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7DC029-3941-4B0E-D476-EA8FF7E5DF7C}"/>
              </a:ext>
            </a:extLst>
          </p:cNvPr>
          <p:cNvSpPr txBox="1"/>
          <p:nvPr/>
        </p:nvSpPr>
        <p:spPr>
          <a:xfrm>
            <a:off x="3335481" y="443508"/>
            <a:ext cx="5179868" cy="4189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3,6 % da população brasileira vive com algum tipo de deficiência visual (IBGE 2022).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Isso são mais de 6,5 milhões de pessoas 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pessoas com mais de 60 anos então são 11,5% 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Muitos deles não conseguem ler uma conta de luz, bula de remédio ou um cupom fiscal sozinhos!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Já tiveram muitas situações onde tiveram prejuízos.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88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"/>
          <p:cNvSpPr txBox="1"/>
          <p:nvPr/>
        </p:nvSpPr>
        <p:spPr>
          <a:xfrm>
            <a:off x="630975" y="397075"/>
            <a:ext cx="81933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" sz="43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que é uma I.A. Generativa</a:t>
            </a:r>
            <a:endParaRPr sz="3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"/>
          <p:cNvSpPr txBox="1"/>
          <p:nvPr/>
        </p:nvSpPr>
        <p:spPr>
          <a:xfrm>
            <a:off x="560061" y="1463354"/>
            <a:ext cx="4818900" cy="3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É uma tecnologia com capacidade de aprender a padrões complexos de comportamento a partir de uma base de dados, é do tipo “Estreita” </a:t>
            </a: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Através de uma técnica chamada aprendizagem de máquina ("machine learning" em inglês), o IAs generativas como ChatGPT e DALL-E conseguem reproduzir conteúdos após receber treinamento.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3" descr="Contorno de robô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6456" y="797853"/>
            <a:ext cx="3547816" cy="3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59D7CC24-2C53-B4C8-1C1C-C1F726DF05AD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"/>
          <p:cNvSpPr txBox="1"/>
          <p:nvPr/>
        </p:nvSpPr>
        <p:spPr>
          <a:xfrm>
            <a:off x="630936" y="640080"/>
            <a:ext cx="48189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que Visão Computacional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"/>
          <p:cNvSpPr txBox="1"/>
          <p:nvPr/>
        </p:nvSpPr>
        <p:spPr>
          <a:xfrm>
            <a:off x="630936" y="2304654"/>
            <a:ext cx="4818900" cy="3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 pesquisa visual computacional é a área em que os sistemas de software são projetados para perceber o mundo visualmente, por meio de câmeras, imagens e vídeos.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150" y="1407900"/>
            <a:ext cx="233362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94;p5">
            <a:extLst>
              <a:ext uri="{FF2B5EF4-FFF2-40B4-BE49-F238E27FC236}">
                <a16:creationId xmlns:a16="http://schemas.microsoft.com/office/drawing/2014/main" id="{F07672BF-99F9-8A0A-DC49-AABF1836ED4B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"/>
          <p:cNvSpPr txBox="1"/>
          <p:nvPr/>
        </p:nvSpPr>
        <p:spPr>
          <a:xfrm>
            <a:off x="630936" y="640080"/>
            <a:ext cx="48189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"/>
          <p:cNvSpPr txBox="1"/>
          <p:nvPr/>
        </p:nvSpPr>
        <p:spPr>
          <a:xfrm>
            <a:off x="630936" y="2304654"/>
            <a:ext cx="4818900" cy="3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Classificação de imagens</a:t>
            </a: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Detecção de objetos</a:t>
            </a: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Segmentação semântica</a:t>
            </a: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Análise de imagens</a:t>
            </a: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Reconhecimento facial</a:t>
            </a: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OCR</a:t>
            </a: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7" name="Google Shape;3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9825" y="1104900"/>
            <a:ext cx="301942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94;p5">
            <a:extLst>
              <a:ext uri="{FF2B5EF4-FFF2-40B4-BE49-F238E27FC236}">
                <a16:creationId xmlns:a16="http://schemas.microsoft.com/office/drawing/2014/main" id="{CAC3D6FC-705C-771D-B510-2E6A5CE2A90A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>
          <a:extLst>
            <a:ext uri="{FF2B5EF4-FFF2-40B4-BE49-F238E27FC236}">
              <a16:creationId xmlns:a16="http://schemas.microsoft.com/office/drawing/2014/main" id="{7240854C-E53B-F2DA-F641-B5BBF3DC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">
            <a:extLst>
              <a:ext uri="{FF2B5EF4-FFF2-40B4-BE49-F238E27FC236}">
                <a16:creationId xmlns:a16="http://schemas.microsoft.com/office/drawing/2014/main" id="{275ADFCA-D796-62B7-40B5-9ED88B0FA77C}"/>
              </a:ext>
            </a:extLst>
          </p:cNvPr>
          <p:cNvSpPr txBox="1"/>
          <p:nvPr/>
        </p:nvSpPr>
        <p:spPr>
          <a:xfrm>
            <a:off x="630936" y="640080"/>
            <a:ext cx="48189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Fala de Inteligência artificial</a:t>
            </a:r>
            <a:endParaRPr sz="4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">
            <a:extLst>
              <a:ext uri="{FF2B5EF4-FFF2-40B4-BE49-F238E27FC236}">
                <a16:creationId xmlns:a16="http://schemas.microsoft.com/office/drawing/2014/main" id="{2AE8C3B7-8DE0-E70F-E8CA-79BA10510230}"/>
              </a:ext>
            </a:extLst>
          </p:cNvPr>
          <p:cNvSpPr txBox="1"/>
          <p:nvPr/>
        </p:nvSpPr>
        <p:spPr>
          <a:xfrm>
            <a:off x="630936" y="2304654"/>
            <a:ext cx="4818900" cy="3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pt-BR" sz="2200" dirty="0">
                <a:latin typeface="Lexend"/>
                <a:ea typeface="Lexend"/>
                <a:cs typeface="Lexend"/>
                <a:sym typeface="Lexend"/>
              </a:rPr>
              <a:t>Conversão de texto em fala</a:t>
            </a:r>
            <a:endParaRPr sz="22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Conversão de fala em texto</a:t>
            </a:r>
            <a:endParaRPr sz="22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Conversação em tempo real</a:t>
            </a:r>
            <a:endParaRPr sz="22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Transcrição de áudio</a:t>
            </a:r>
            <a:endParaRPr sz="22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Tradução automática</a:t>
            </a:r>
            <a:endParaRPr sz="22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Avatares de fala</a:t>
            </a: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Char char="●"/>
            </a:pPr>
            <a:r>
              <a:rPr lang="pt-BR" sz="2200" dirty="0">
                <a:latin typeface="Lexend"/>
                <a:ea typeface="Lexend"/>
                <a:cs typeface="Lexend"/>
                <a:sym typeface="Lexend"/>
              </a:rPr>
              <a:t>Comunicação multilinguagem</a:t>
            </a:r>
            <a:endParaRPr sz="22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52" name="Picture 4" descr="Trendy Conversational AI 42407039 Vector Art at Vecteezy">
            <a:extLst>
              <a:ext uri="{FF2B5EF4-FFF2-40B4-BE49-F238E27FC236}">
                <a16:creationId xmlns:a16="http://schemas.microsoft.com/office/drawing/2014/main" id="{964D4A87-299C-65A5-1B35-26128F05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925" y="783770"/>
            <a:ext cx="3417337" cy="341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94;p5">
            <a:extLst>
              <a:ext uri="{FF2B5EF4-FFF2-40B4-BE49-F238E27FC236}">
                <a16:creationId xmlns:a16="http://schemas.microsoft.com/office/drawing/2014/main" id="{B88C8E9D-AD5C-9794-0DFE-C866860CE8A4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4209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"/>
          <p:cNvSpPr txBox="1"/>
          <p:nvPr/>
        </p:nvSpPr>
        <p:spPr>
          <a:xfrm>
            <a:off x="630936" y="640080"/>
            <a:ext cx="48189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</a:t>
            </a:r>
            <a:endParaRPr sz="4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"/>
          <p:cNvSpPr txBox="1"/>
          <p:nvPr/>
        </p:nvSpPr>
        <p:spPr>
          <a:xfrm>
            <a:off x="630936" y="2304654"/>
            <a:ext cx="4818900" cy="3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 capacidade da IA de lidar com o gerenciamento, processamento e uso de grandes volumes de dados encontrados em documentos e formulários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236" y="609300"/>
            <a:ext cx="3389364" cy="34877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94;p5">
            <a:extLst>
              <a:ext uri="{FF2B5EF4-FFF2-40B4-BE49-F238E27FC236}">
                <a16:creationId xmlns:a16="http://schemas.microsoft.com/office/drawing/2014/main" id="{5A0101F9-BC7E-654E-F294-5AF0941E2682}"/>
              </a:ext>
            </a:extLst>
          </p:cNvPr>
          <p:cNvSpPr txBox="1"/>
          <p:nvPr/>
        </p:nvSpPr>
        <p:spPr>
          <a:xfrm>
            <a:off x="90750" y="74969"/>
            <a:ext cx="5478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Usando serviços de I.A. de Fala e Visão para criar aplicações inclusivas</a:t>
            </a:r>
            <a:endParaRPr sz="9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accent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13731</TotalTime>
  <Words>1784</Words>
  <Application>Microsoft Office PowerPoint</Application>
  <PresentationFormat>Apresentação na tela (16:9)</PresentationFormat>
  <Paragraphs>256</Paragraphs>
  <Slides>36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36</vt:i4>
      </vt:variant>
    </vt:vector>
  </HeadingPairs>
  <TitlesOfParts>
    <vt:vector size="61" baseType="lpstr">
      <vt:lpstr>DM Sans Black</vt:lpstr>
      <vt:lpstr>Barlow</vt:lpstr>
      <vt:lpstr>Arial</vt:lpstr>
      <vt:lpstr>Noto Sans Symbols</vt:lpstr>
      <vt:lpstr>Quattrocento Sans</vt:lpstr>
      <vt:lpstr>Malgun Gothic</vt:lpstr>
      <vt:lpstr>Courier New</vt:lpstr>
      <vt:lpstr>Poppins SemiBold</vt:lpstr>
      <vt:lpstr>Calibri Light</vt:lpstr>
      <vt:lpstr>Corbel</vt:lpstr>
      <vt:lpstr>Aptos Display</vt:lpstr>
      <vt:lpstr>Lexend</vt:lpstr>
      <vt:lpstr>DM Sans</vt:lpstr>
      <vt:lpstr>Aptos</vt:lpstr>
      <vt:lpstr>DM Sans SemiBold</vt:lpstr>
      <vt:lpstr>DM Sans Light</vt:lpstr>
      <vt:lpstr>Poppins</vt:lpstr>
      <vt:lpstr>Maven Pro Regular</vt:lpstr>
      <vt:lpstr>DM Sans ExtraBold</vt:lpstr>
      <vt:lpstr>Calibri</vt:lpstr>
      <vt:lpstr>Maven Pro Medium</vt:lpstr>
      <vt:lpstr>Simple Light</vt:lpstr>
      <vt:lpstr>Simple Light</vt:lpstr>
      <vt:lpstr>Simple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Marcio Nizzola</dc:creator>
  <cp:lastModifiedBy>marcio@nizzola.com.br</cp:lastModifiedBy>
  <cp:revision>8</cp:revision>
  <dcterms:modified xsi:type="dcterms:W3CDTF">2025-12-06T18:15:15Z</dcterms:modified>
</cp:coreProperties>
</file>